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195" r:id="rId3"/>
    <p:sldId id="2193" r:id="rId4"/>
    <p:sldId id="2198" r:id="rId5"/>
    <p:sldId id="259" r:id="rId6"/>
    <p:sldId id="936" r:id="rId7"/>
    <p:sldId id="937" r:id="rId8"/>
    <p:sldId id="2300" r:id="rId9"/>
    <p:sldId id="21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US" sz="1400" b="0" i="0" u="none" strike="noStrike" kern="1200" cap="none" spc="0" baseline="0">
                <a:solidFill>
                  <a:srgbClr val="595959"/>
                </a:solidFill>
                <a:uFillTx/>
                <a:latin typeface="Calibri"/>
              </a:rPr>
              <a:t>ACCIONES APOYADAS POR UNICEF</a:t>
            </a:r>
          </a:p>
        </c:rich>
      </c:tx>
      <c:overlay val="0"/>
      <c:spPr>
        <a:noFill/>
        <a:ln>
          <a:noFill/>
        </a:ln>
      </c:spPr>
    </c:title>
    <c:autoTitleDeleted val="0"/>
    <c:plotArea>
      <c:layout/>
      <c:barChart>
        <c:barDir val="col"/>
        <c:grouping val="clustered"/>
        <c:varyColors val="0"/>
        <c:ser>
          <c:idx val="0"/>
          <c:order val="0"/>
          <c:tx>
            <c:v>%</c:v>
          </c:tx>
          <c:spPr>
            <a:solidFill>
              <a:srgbClr val="4472C4"/>
            </a:solidFill>
            <a:ln w="9528">
              <a:solidFill>
                <a:srgbClr val="FFFFFF"/>
              </a:solidFill>
              <a:prstDash val="solid"/>
            </a:ln>
          </c:spPr>
          <c:invertIfNegative val="0"/>
          <c:dPt>
            <c:idx val="0"/>
            <c:invertIfNegative val="0"/>
            <c:bubble3D val="0"/>
            <c:spPr>
              <a:solidFill>
                <a:srgbClr val="374EA2"/>
              </a:solidFill>
              <a:ln w="9528">
                <a:solidFill>
                  <a:srgbClr val="FFFFFF"/>
                </a:solidFill>
                <a:prstDash val="solid"/>
              </a:ln>
            </c:spPr>
            <c:extLst>
              <c:ext xmlns:c16="http://schemas.microsoft.com/office/drawing/2014/chart" uri="{C3380CC4-5D6E-409C-BE32-E72D297353CC}">
                <c16:uniqueId val="{00000000-F7BA-4498-9B34-8B13807B3DA4}"/>
              </c:ext>
            </c:extLst>
          </c:dPt>
          <c:dPt>
            <c:idx val="1"/>
            <c:invertIfNegative val="0"/>
            <c:bubble3D val="0"/>
            <c:spPr>
              <a:solidFill>
                <a:srgbClr val="6B1A49"/>
              </a:solidFill>
              <a:ln w="9528">
                <a:solidFill>
                  <a:srgbClr val="FFFFFF"/>
                </a:solidFill>
                <a:prstDash val="solid"/>
              </a:ln>
            </c:spPr>
            <c:extLst>
              <c:ext xmlns:c16="http://schemas.microsoft.com/office/drawing/2014/chart" uri="{C3380CC4-5D6E-409C-BE32-E72D297353CC}">
                <c16:uniqueId val="{00000001-F7BA-4498-9B34-8B13807B3DA4}"/>
              </c:ext>
            </c:extLst>
          </c:dPt>
          <c:dPt>
            <c:idx val="2"/>
            <c:invertIfNegative val="0"/>
            <c:bubble3D val="0"/>
            <c:spPr>
              <a:solidFill>
                <a:srgbClr val="961A49"/>
              </a:solidFill>
              <a:ln w="9528">
                <a:solidFill>
                  <a:srgbClr val="FFFFFF"/>
                </a:solidFill>
                <a:prstDash val="solid"/>
              </a:ln>
            </c:spPr>
            <c:extLst>
              <c:ext xmlns:c16="http://schemas.microsoft.com/office/drawing/2014/chart" uri="{C3380CC4-5D6E-409C-BE32-E72D297353CC}">
                <c16:uniqueId val="{00000002-F7BA-4498-9B34-8B13807B3DA4}"/>
              </c:ext>
            </c:extLst>
          </c:dPt>
          <c:dPt>
            <c:idx val="3"/>
            <c:invertIfNegative val="0"/>
            <c:bubble3D val="0"/>
            <c:spPr>
              <a:solidFill>
                <a:srgbClr val="00B0F0"/>
              </a:solidFill>
              <a:ln w="9528">
                <a:solidFill>
                  <a:srgbClr val="FFFFFF"/>
                </a:solidFill>
                <a:prstDash val="solid"/>
              </a:ln>
            </c:spPr>
            <c:extLst>
              <c:ext xmlns:c16="http://schemas.microsoft.com/office/drawing/2014/chart" uri="{C3380CC4-5D6E-409C-BE32-E72D297353CC}">
                <c16:uniqueId val="{00000003-F7BA-4498-9B34-8B13807B3DA4}"/>
              </c:ext>
            </c:extLst>
          </c:dPt>
          <c:dPt>
            <c:idx val="4"/>
            <c:invertIfNegative val="0"/>
            <c:bubble3D val="0"/>
            <c:spPr>
              <a:solidFill>
                <a:srgbClr val="00833E"/>
              </a:solidFill>
              <a:ln w="9528">
                <a:solidFill>
                  <a:srgbClr val="FFFFFF"/>
                </a:solidFill>
                <a:prstDash val="solid"/>
              </a:ln>
            </c:spPr>
            <c:extLst>
              <c:ext xmlns:c16="http://schemas.microsoft.com/office/drawing/2014/chart" uri="{C3380CC4-5D6E-409C-BE32-E72D297353CC}">
                <c16:uniqueId val="{00000004-F7BA-4498-9B34-8B13807B3DA4}"/>
              </c:ext>
            </c:extLst>
          </c:dPt>
          <c:dPt>
            <c:idx val="5"/>
            <c:invertIfNegative val="0"/>
            <c:bubble3D val="0"/>
            <c:spPr>
              <a:solidFill>
                <a:srgbClr val="80BD41"/>
              </a:solidFill>
              <a:ln w="9528">
                <a:solidFill>
                  <a:srgbClr val="FFFFFF"/>
                </a:solidFill>
                <a:prstDash val="solid"/>
              </a:ln>
            </c:spPr>
            <c:extLst>
              <c:ext xmlns:c16="http://schemas.microsoft.com/office/drawing/2014/chart" uri="{C3380CC4-5D6E-409C-BE32-E72D297353CC}">
                <c16:uniqueId val="{00000005-F7BA-4498-9B34-8B13807B3DA4}"/>
              </c:ext>
            </c:extLst>
          </c:dPt>
          <c:dPt>
            <c:idx val="6"/>
            <c:invertIfNegative val="0"/>
            <c:bubble3D val="0"/>
            <c:spPr>
              <a:solidFill>
                <a:srgbClr val="F26A21"/>
              </a:solidFill>
              <a:ln w="9528">
                <a:solidFill>
                  <a:srgbClr val="FFFFFF"/>
                </a:solidFill>
                <a:prstDash val="solid"/>
              </a:ln>
            </c:spPr>
            <c:extLst>
              <c:ext xmlns:c16="http://schemas.microsoft.com/office/drawing/2014/chart" uri="{C3380CC4-5D6E-409C-BE32-E72D297353CC}">
                <c16:uniqueId val="{00000006-F7BA-4498-9B34-8B13807B3DA4}"/>
              </c:ext>
            </c:extLst>
          </c:dPt>
          <c:dPt>
            <c:idx val="7"/>
            <c:invertIfNegative val="0"/>
            <c:bubble3D val="0"/>
            <c:spPr>
              <a:solidFill>
                <a:srgbClr val="FFC20E"/>
              </a:solidFill>
              <a:ln w="9528">
                <a:solidFill>
                  <a:srgbClr val="FFFFFF"/>
                </a:solidFill>
                <a:prstDash val="solid"/>
              </a:ln>
            </c:spPr>
            <c:extLst>
              <c:ext xmlns:c16="http://schemas.microsoft.com/office/drawing/2014/chart" uri="{C3380CC4-5D6E-409C-BE32-E72D297353CC}">
                <c16:uniqueId val="{00000007-F7BA-4498-9B34-8B13807B3DA4}"/>
              </c:ext>
            </c:extLst>
          </c:dPt>
          <c:dPt>
            <c:idx val="8"/>
            <c:invertIfNegative val="0"/>
            <c:bubble3D val="0"/>
            <c:spPr>
              <a:solidFill>
                <a:srgbClr val="BFBFBF"/>
              </a:solidFill>
              <a:ln w="9528">
                <a:solidFill>
                  <a:srgbClr val="FFFFFF"/>
                </a:solidFill>
                <a:prstDash val="solid"/>
              </a:ln>
            </c:spPr>
            <c:extLst>
              <c:ext xmlns:c16="http://schemas.microsoft.com/office/drawing/2014/chart" uri="{C3380CC4-5D6E-409C-BE32-E72D297353CC}">
                <c16:uniqueId val="{00000008-F7BA-4498-9B34-8B13807B3DA4}"/>
              </c:ext>
            </c:extLst>
          </c:dPt>
          <c:cat>
            <c:strLit>
              <c:ptCount val="9"/>
              <c:pt idx="0">
                <c:v>WASH</c:v>
              </c:pt>
              <c:pt idx="1">
                <c:v>Estrategias de apoyo para la vuelta a la escuela</c:v>
              </c:pt>
              <c:pt idx="2">
                <c:v>Apoyo en los recursos en línea</c:v>
              </c:pt>
              <c:pt idx="3">
                <c:v>Apoyo pedagógico </c:v>
              </c:pt>
              <c:pt idx="4">
                <c:v>Apoyo psicosocial</c:v>
              </c:pt>
              <c:pt idx="5">
                <c:v>Suministros</c:v>
              </c:pt>
              <c:pt idx="6">
                <c:v>Rehabilitación/reparación de escuelas</c:v>
              </c:pt>
              <c:pt idx="7">
                <c:v>Otros</c:v>
              </c:pt>
              <c:pt idx="8">
                <c:v>Apoyo a ECD</c:v>
              </c:pt>
            </c:strLit>
          </c:cat>
          <c:val>
            <c:numLit>
              <c:formatCode>General</c:formatCode>
              <c:ptCount val="9"/>
              <c:pt idx="0">
                <c:v>0.56000000000000005</c:v>
              </c:pt>
              <c:pt idx="1">
                <c:v>0.4</c:v>
              </c:pt>
              <c:pt idx="2">
                <c:v>0.36</c:v>
              </c:pt>
              <c:pt idx="3">
                <c:v>0.32</c:v>
              </c:pt>
              <c:pt idx="4">
                <c:v>0.24</c:v>
              </c:pt>
              <c:pt idx="5">
                <c:v>0.2</c:v>
              </c:pt>
              <c:pt idx="6">
                <c:v>0.16</c:v>
              </c:pt>
              <c:pt idx="7">
                <c:v>0.16</c:v>
              </c:pt>
              <c:pt idx="8">
                <c:v>0.04</c:v>
              </c:pt>
            </c:numLit>
          </c:val>
        </c:ser>
        <c:dLbls>
          <c:showLegendKey val="0"/>
          <c:showVal val="0"/>
          <c:showCatName val="0"/>
          <c:showSerName val="0"/>
          <c:showPercent val="0"/>
          <c:showBubbleSize val="0"/>
        </c:dLbls>
        <c:gapWidth val="150"/>
        <c:axId val="403728832"/>
        <c:axId val="403728504"/>
      </c:barChart>
      <c:valAx>
        <c:axId val="403728504"/>
        <c:scaling>
          <c:orientation val="minMax"/>
        </c:scaling>
        <c:delete val="1"/>
        <c:axPos val="l"/>
        <c:majorGridlines>
          <c:spPr>
            <a:ln w="9528" cap="flat">
              <a:solidFill>
                <a:srgbClr val="D9D9D9"/>
              </a:solidFill>
              <a:prstDash val="solid"/>
              <a:round/>
            </a:ln>
          </c:spPr>
        </c:majorGridlines>
        <c:numFmt formatCode="0%" sourceLinked="0"/>
        <c:majorTickMark val="out"/>
        <c:minorTickMark val="none"/>
        <c:tickLblPos val="nextTo"/>
        <c:crossAx val="403728832"/>
        <c:crosses val="autoZero"/>
        <c:crossBetween val="between"/>
      </c:valAx>
      <c:catAx>
        <c:axId val="403728832"/>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100" b="1" i="0" u="none" strike="noStrike" kern="1200" baseline="0">
                <a:solidFill>
                  <a:srgbClr val="000000"/>
                </a:solidFill>
                <a:latin typeface="Calibri"/>
              </a:defRPr>
            </a:pPr>
            <a:endParaRPr lang="en-US"/>
          </a:p>
        </c:txPr>
        <c:crossAx val="403728504"/>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FFF67B-16F8-41B0-8492-041C7BDB340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D9C74515-A073-430A-BDC4-25F15348E97C}"/>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75EF868B-3F13-4E01-B368-863829EBB3A5}" type="datetime1">
              <a:rPr lang="en-US"/>
              <a:pPr lvl="0"/>
              <a:t>4/12/2021</a:t>
            </a:fld>
            <a:endParaRPr lang="en-US"/>
          </a:p>
        </p:txBody>
      </p:sp>
      <p:sp>
        <p:nvSpPr>
          <p:cNvPr id="4" name="Slide Image Placeholder 3">
            <a:extLst>
              <a:ext uri="{FF2B5EF4-FFF2-40B4-BE49-F238E27FC236}">
                <a16:creationId xmlns:a16="http://schemas.microsoft.com/office/drawing/2014/main" id="{897DD308-9945-43AA-A870-CC858CC82C0D}"/>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75FB2767-F99B-4F83-9134-03A01FC8A22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664911A-699D-4643-834E-5EC3018C0E7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331A72F3-5012-4066-8C74-BC80FBC96EA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DA8335F-4332-4BC8-AECC-566AE5F3BAEB}" type="slidenum">
              <a:t>‹Nº›</a:t>
            </a:fld>
            <a:endParaRPr lang="en-US"/>
          </a:p>
        </p:txBody>
      </p:sp>
    </p:spTree>
    <p:extLst>
      <p:ext uri="{BB962C8B-B14F-4D97-AF65-F5344CB8AC3E}">
        <p14:creationId xmlns:p14="http://schemas.microsoft.com/office/powerpoint/2010/main" val="407681605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FC522-4BA7-48DF-A6D0-79FF83981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3749C-BDD9-47CF-B89A-3B4DBA505BE3}"/>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34AECBF-2FE5-47F8-8E3F-E3E21A23C83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93C97F-4ACA-4D71-9F03-5A34172B3528}" type="slidenum">
              <a:t>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B7421-EE0B-4493-88BB-99F707CBF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765FF-F16C-4A1B-B652-FA048B455497}"/>
              </a:ext>
            </a:extLst>
          </p:cNvPr>
          <p:cNvSpPr txBox="1">
            <a:spLocks noGrp="1"/>
          </p:cNvSpPr>
          <p:nvPr>
            <p:ph type="body" sz="quarter" idx="1"/>
          </p:nvPr>
        </p:nvSpPr>
        <p:spPr/>
        <p:txBody>
          <a:bodyPr/>
          <a:lstStyle/>
          <a:p>
            <a:pPr marL="457200" lvl="0" indent="-228600">
              <a:lnSpc>
                <a:spcPct val="90000"/>
              </a:lnSpc>
              <a:spcAft>
                <a:spcPts val="600"/>
              </a:spcAft>
              <a:buSzPct val="100000"/>
              <a:buFont typeface="Arial" pitchFamily="34"/>
              <a:buChar char="•"/>
            </a:pPr>
            <a:r>
              <a:rPr lang="es-EC" b="1"/>
              <a:t>Impacto severo </a:t>
            </a:r>
            <a:r>
              <a:rPr lang="es-EC"/>
              <a:t>en la capacidad de aprendizaje de un niño. </a:t>
            </a:r>
          </a:p>
          <a:p>
            <a:pPr marL="457200" lvl="0" indent="-228600">
              <a:lnSpc>
                <a:spcPct val="90000"/>
              </a:lnSpc>
              <a:spcAft>
                <a:spcPts val="600"/>
              </a:spcAft>
              <a:buSzPct val="100000"/>
              <a:buFont typeface="Arial" pitchFamily="34"/>
              <a:buChar char="•"/>
            </a:pPr>
            <a:r>
              <a:rPr lang="es-EC">
                <a:solidFill>
                  <a:srgbClr val="FF0000"/>
                </a:solidFill>
              </a:rPr>
              <a:t>+ tiempo fuera </a:t>
            </a:r>
            <a:r>
              <a:rPr lang="es-EC"/>
              <a:t>de la escuela, </a:t>
            </a:r>
            <a:r>
              <a:rPr lang="es-EC">
                <a:solidFill>
                  <a:srgbClr val="FF0000"/>
                </a:solidFill>
              </a:rPr>
              <a:t>-  probable </a:t>
            </a:r>
            <a:r>
              <a:rPr lang="es-EC"/>
              <a:t>es que regresen. </a:t>
            </a:r>
          </a:p>
          <a:p>
            <a:pPr marL="457200" lvl="0" indent="-228600">
              <a:lnSpc>
                <a:spcPct val="90000"/>
              </a:lnSpc>
              <a:spcAft>
                <a:spcPts val="600"/>
              </a:spcAft>
              <a:buSzPct val="100000"/>
              <a:buFont typeface="Arial" pitchFamily="34"/>
              <a:buChar char="•"/>
            </a:pPr>
            <a:r>
              <a:rPr lang="es-EC">
                <a:solidFill>
                  <a:srgbClr val="00B0F0"/>
                </a:solidFill>
              </a:rPr>
              <a:t>Riego </a:t>
            </a:r>
            <a:r>
              <a:rPr lang="es-EC"/>
              <a:t>de embarazo adolescente, explotación sexual, matrimonio infantil, violencia y otras  amenazas. </a:t>
            </a:r>
          </a:p>
          <a:p>
            <a:pPr marL="457200" lvl="0" indent="-228600">
              <a:lnSpc>
                <a:spcPct val="90000"/>
              </a:lnSpc>
              <a:spcAft>
                <a:spcPts val="600"/>
              </a:spcAft>
              <a:buSzPct val="100000"/>
              <a:buFont typeface="Arial" pitchFamily="34"/>
              <a:buChar char="•"/>
            </a:pPr>
            <a:r>
              <a:rPr lang="es-EC"/>
              <a:t>Interrupción de servicios esenciales de las escuelas.*</a:t>
            </a:r>
          </a:p>
          <a:p>
            <a:pPr marL="457200" lvl="0" indent="-228600">
              <a:lnSpc>
                <a:spcPct val="90000"/>
              </a:lnSpc>
              <a:spcAft>
                <a:spcPts val="600"/>
              </a:spcAft>
              <a:buSzPct val="100000"/>
              <a:buFont typeface="Arial" pitchFamily="34"/>
              <a:buChar char="•"/>
            </a:pPr>
            <a:r>
              <a:rPr lang="es-EC"/>
              <a:t>Esos efectos negativos son mayores para los niños más vulnerables.**</a:t>
            </a:r>
          </a:p>
          <a:p>
            <a:pPr lvl="0">
              <a:lnSpc>
                <a:spcPct val="120000"/>
              </a:lnSpc>
              <a:spcBef>
                <a:spcPts val="1200"/>
              </a:spcBef>
            </a:pPr>
            <a:endParaRPr lang="en-US"/>
          </a:p>
        </p:txBody>
      </p:sp>
      <p:sp>
        <p:nvSpPr>
          <p:cNvPr id="4" name="Slide Number Placeholder 3">
            <a:extLst>
              <a:ext uri="{FF2B5EF4-FFF2-40B4-BE49-F238E27FC236}">
                <a16:creationId xmlns:a16="http://schemas.microsoft.com/office/drawing/2014/main" id="{92E74EA9-584E-4889-8F1A-31047C8C94E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000359-ADE4-49A0-AE7C-23FCCA2975F4}"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EAC32-744E-4B18-A29D-3DBFC493B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EF608-8500-4BDD-B1FE-0A55898BD23D}"/>
              </a:ext>
            </a:extLst>
          </p:cNvPr>
          <p:cNvSpPr txBox="1">
            <a:spLocks noGrp="1"/>
          </p:cNvSpPr>
          <p:nvPr>
            <p:ph type="body" sz="quarter" idx="1"/>
          </p:nvPr>
        </p:nvSpPr>
        <p:spPr/>
        <p:txBody>
          <a:bodyPr/>
          <a:lstStyle/>
          <a:p>
            <a:pPr lvl="0"/>
            <a:r>
              <a:rPr lang="en-US"/>
              <a:t>No incluye escuelas con aperturas parciales </a:t>
            </a:r>
          </a:p>
        </p:txBody>
      </p:sp>
      <p:sp>
        <p:nvSpPr>
          <p:cNvPr id="4" name="Slide Number Placeholder 3">
            <a:extLst>
              <a:ext uri="{FF2B5EF4-FFF2-40B4-BE49-F238E27FC236}">
                <a16:creationId xmlns:a16="http://schemas.microsoft.com/office/drawing/2014/main" id="{6300DA3A-EBEE-4A22-AD1E-7250AB5663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A188E9-270B-47F1-A686-F530BAC5F98C}"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55A89-BF73-4D3A-84D1-4390431BA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47D67-4E97-4BBF-BEA2-7126186EBC0F}"/>
              </a:ext>
            </a:extLst>
          </p:cNvPr>
          <p:cNvSpPr txBox="1">
            <a:spLocks noGrp="1"/>
          </p:cNvSpPr>
          <p:nvPr>
            <p:ph type="body" sz="quarter" idx="1"/>
          </p:nvPr>
        </p:nvSpPr>
        <p:spPr/>
        <p:txBody>
          <a:bodyPr/>
          <a:lstStyle/>
          <a:p>
            <a:pPr lvl="0"/>
            <a:r>
              <a:rPr lang="es-ES" b="1">
                <a:solidFill>
                  <a:srgbClr val="00AAE6"/>
                </a:solidFill>
              </a:rPr>
              <a:t>Anguila – </a:t>
            </a:r>
            <a:r>
              <a:rPr lang="es-ES" b="1"/>
              <a:t>Reapertura escalonada </a:t>
            </a:r>
            <a:r>
              <a:rPr lang="es-ES"/>
              <a:t>para el Tercer periodo que comienza el lunes 11 de mayo y termina el 24 de julio.</a:t>
            </a:r>
          </a:p>
          <a:p>
            <a:pPr lvl="0"/>
            <a:r>
              <a:rPr lang="es-ES" b="1">
                <a:solidFill>
                  <a:srgbClr val="00AAE6"/>
                </a:solidFill>
              </a:rPr>
              <a:t>Costa Rica – </a:t>
            </a:r>
            <a:r>
              <a:rPr lang="es-ES" b="1"/>
              <a:t>Creación de un equipo de trabajo interdisciplinario </a:t>
            </a:r>
            <a:r>
              <a:rPr lang="es-ES"/>
              <a:t>y experto para evaluar el retorno gradual y controlado a la asistencia a mediano plazo, de acuerdo con los protocolos de prevención más estrictos y cuando las condiciones de salud lo permitan.</a:t>
            </a:r>
          </a:p>
          <a:p>
            <a:pPr lvl="0"/>
            <a:r>
              <a:rPr lang="es-ES" b="1">
                <a:solidFill>
                  <a:srgbClr val="00AAE6"/>
                </a:solidFill>
              </a:rPr>
              <a:t>Chile – </a:t>
            </a:r>
            <a:r>
              <a:rPr lang="es-ES" b="1"/>
              <a:t>Reunión de diversos actores </a:t>
            </a:r>
            <a:r>
              <a:rPr lang="es-ES"/>
              <a:t>para establecer los criterios y medidas para el "retorno operativo", una vez que mejoren las condiciones epidemiológicas.  El retorno a clases será mixto, combinando clases presenciales con actividades a distancia.</a:t>
            </a:r>
          </a:p>
          <a:p>
            <a:pPr lvl="0"/>
            <a:r>
              <a:rPr lang="es-ES" b="1">
                <a:solidFill>
                  <a:srgbClr val="00AAE6"/>
                </a:solidFill>
              </a:rPr>
              <a:t>Jamaica</a:t>
            </a:r>
            <a:r>
              <a:rPr lang="es-ES">
                <a:solidFill>
                  <a:srgbClr val="00AAE6"/>
                </a:solidFill>
              </a:rPr>
              <a:t> </a:t>
            </a:r>
            <a:r>
              <a:rPr lang="es-ES"/>
              <a:t>-Hasta el 31 de mayo </a:t>
            </a:r>
          </a:p>
          <a:p>
            <a:pPr lvl="0"/>
            <a:r>
              <a:rPr lang="es-ES" b="1">
                <a:solidFill>
                  <a:srgbClr val="00AAE6"/>
                </a:solidFill>
              </a:rPr>
              <a:t>México -</a:t>
            </a:r>
            <a:r>
              <a:rPr lang="es-ES"/>
              <a:t>Hasta el 17 de mayo con un regreso gradual a las escuelas que se completará para el 1 de junio</a:t>
            </a:r>
          </a:p>
          <a:p>
            <a:pPr lvl="0"/>
            <a:r>
              <a:rPr lang="es-ES" b="1">
                <a:solidFill>
                  <a:srgbClr val="00AAE6"/>
                </a:solidFill>
              </a:rPr>
              <a:t>Paraguay -</a:t>
            </a:r>
            <a:r>
              <a:rPr lang="es-ES"/>
              <a:t>Hasta diciembre.</a:t>
            </a:r>
          </a:p>
          <a:p>
            <a:pPr lvl="0"/>
            <a:r>
              <a:rPr lang="es-ES" b="1">
                <a:solidFill>
                  <a:srgbClr val="00AAE6"/>
                </a:solidFill>
              </a:rPr>
              <a:t>Uruguay - </a:t>
            </a:r>
            <a:r>
              <a:rPr lang="es-ES"/>
              <a:t>Uruguay es el único caso de reapertura progresiva, que comenzó con las escuelas rurales y profundizará su estrategia en las próximas semanas.</a:t>
            </a:r>
            <a:endParaRPr lang="en-US"/>
          </a:p>
          <a:p>
            <a:pPr lvl="0"/>
            <a:endParaRPr lang="en-US"/>
          </a:p>
        </p:txBody>
      </p:sp>
      <p:sp>
        <p:nvSpPr>
          <p:cNvPr id="4" name="Slide Number Placeholder 3">
            <a:extLst>
              <a:ext uri="{FF2B5EF4-FFF2-40B4-BE49-F238E27FC236}">
                <a16:creationId xmlns:a16="http://schemas.microsoft.com/office/drawing/2014/main" id="{569E2480-8D39-4579-89D6-15E9D138F89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BB1115-6864-46D5-9B63-C330F17E9F2A}"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C2315-09EF-4513-A544-9E6F1D1E4AA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2217FC-3263-4186-A891-8D3AA3B97FC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6F6B17E-2336-466F-AFD4-24E41DD2D91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21ECD3-597E-441B-9F0A-D784C132E8BA}"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46792-5901-4F13-A7E1-C55F8E97B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0910D-6F87-40EE-837D-FE3443EEE16C}"/>
              </a:ext>
            </a:extLst>
          </p:cNvPr>
          <p:cNvSpPr txBox="1">
            <a:spLocks noGrp="1"/>
          </p:cNvSpPr>
          <p:nvPr>
            <p:ph type="body" sz="quarter" idx="1"/>
          </p:nvPr>
        </p:nvSpPr>
        <p:spPr/>
        <p:txBody>
          <a:bodyPr/>
          <a:lstStyle/>
          <a:p>
            <a:pPr marL="457200" lvl="0" indent="-457200" algn="just">
              <a:buSzPct val="100000"/>
              <a:buFont typeface="Wingdings" pitchFamily="2"/>
              <a:buChar char="ü"/>
            </a:pPr>
            <a:r>
              <a:rPr lang="es-ES">
                <a:solidFill>
                  <a:srgbClr val="FFFFFF"/>
                </a:solidFill>
                <a:latin typeface="Univers" pitchFamily="34"/>
                <a:cs typeface="Arial" pitchFamily="34"/>
              </a:rPr>
              <a:t>No hay impacto medible de la reapertura de la escuela en la transmisión de la comunidad, aunque algunos brotes localizados que fueron contenidos </a:t>
            </a:r>
          </a:p>
          <a:p>
            <a:pPr marL="457200" lvl="0" indent="-457200" algn="just">
              <a:buSzPct val="100000"/>
              <a:buFont typeface="Wingdings" pitchFamily="2"/>
              <a:buChar char="ü"/>
            </a:pPr>
            <a:endParaRPr lang="es-ES">
              <a:solidFill>
                <a:srgbClr val="FFFFFF"/>
              </a:solidFill>
              <a:latin typeface="Univers" pitchFamily="34"/>
              <a:cs typeface="Arial" pitchFamily="34"/>
            </a:endParaRPr>
          </a:p>
          <a:p>
            <a:pPr marL="457200" lvl="0" indent="-457200" algn="just">
              <a:buSzPct val="100000"/>
              <a:buFont typeface="Wingdings" pitchFamily="2"/>
              <a:buChar char="ü"/>
            </a:pPr>
            <a:r>
              <a:rPr lang="es-ES">
                <a:solidFill>
                  <a:srgbClr val="FFFFFF"/>
                </a:solidFill>
                <a:latin typeface="Univers" pitchFamily="34"/>
                <a:cs typeface="Arial" pitchFamily="34"/>
              </a:rPr>
              <a:t>Existen transmisiones limitadas o no reportadas de niño a niño y de niño a adulto en las escuelas  </a:t>
            </a:r>
          </a:p>
          <a:p>
            <a:pPr marL="457200" lvl="0" indent="-457200" algn="just">
              <a:buSzPct val="100000"/>
              <a:buFont typeface="Wingdings" pitchFamily="2"/>
              <a:buChar char="ü"/>
            </a:pPr>
            <a:r>
              <a:rPr lang="es-ES">
                <a:solidFill>
                  <a:srgbClr val="FFFFFF"/>
                </a:solidFill>
                <a:latin typeface="Univers" pitchFamily="34"/>
                <a:cs typeface="Arial" pitchFamily="34"/>
              </a:rPr>
              <a:t>El refuerzo positivo de las intervenciones clave de mitigación de riesgos (por ejemplo, el lavado de manos) mejora las posibilidades de una reapertura exitosa  La adopción de enfoques flexibles (enseñanza fuera, funciones cambiantes de maestros vulnerables, horarios etc.) están demostrando ser eficaces </a:t>
            </a:r>
            <a:endParaRPr lang="en-US">
              <a:solidFill>
                <a:srgbClr val="FFFFFF"/>
              </a:solidFill>
              <a:latin typeface="Univers" pitchFamily="34"/>
              <a:cs typeface="Arial" pitchFamily="34"/>
            </a:endParaRPr>
          </a:p>
          <a:p>
            <a:pPr lvl="0"/>
            <a:endParaRPr lang="en-US"/>
          </a:p>
        </p:txBody>
      </p:sp>
      <p:sp>
        <p:nvSpPr>
          <p:cNvPr id="4" name="Slide Number Placeholder 3">
            <a:extLst>
              <a:ext uri="{FF2B5EF4-FFF2-40B4-BE49-F238E27FC236}">
                <a16:creationId xmlns:a16="http://schemas.microsoft.com/office/drawing/2014/main" id="{BCDEDC9F-E8BE-4579-9A9E-CB8A6CE9CF4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20A6EC-BDF8-41CE-8193-5FDAC1A4C8D5}"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DE41D-7BCC-4E72-92EF-AE24D47B5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5F8DD-2C94-4C56-B0C9-8D9EB60E634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34BA384-71BE-4E25-9199-5EC8138F8D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2ABD18-2C92-4FE6-B3ED-4E7FBFA653E1}"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AB3D6-7DEE-40D2-817C-DECC9BB19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3CF04-E1FE-42EB-9577-1A49ACA7C28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8A519CB-B4DB-48CE-9584-52397619317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F08773-1857-4480-BB1A-B70163CA54C2}"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CB5A5-511F-4691-AA69-A93A3150B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A4127-BD0D-4542-9B9B-3F11C57389A3}"/>
              </a:ext>
            </a:extLst>
          </p:cNvPr>
          <p:cNvSpPr txBox="1">
            <a:spLocks noGrp="1"/>
          </p:cNvSpPr>
          <p:nvPr>
            <p:ph type="body" sz="quarter" idx="1"/>
          </p:nvPr>
        </p:nvSpPr>
        <p:spPr/>
        <p:txBody>
          <a:bodyPr/>
          <a:lstStyle/>
          <a:p>
            <a:pPr marL="0" lvl="1"/>
            <a:endParaRPr lang="es-EC">
              <a:cs typeface="Calibri"/>
            </a:endParaRPr>
          </a:p>
          <a:p>
            <a:pPr marL="171450" lvl="0" indent="-171450">
              <a:buSzPct val="100000"/>
              <a:buFont typeface="Arial"/>
              <a:buChar char="•"/>
            </a:pPr>
            <a:endParaRPr lang="es-EC">
              <a:cs typeface="Calibri"/>
            </a:endParaRPr>
          </a:p>
          <a:p>
            <a:pPr lvl="0"/>
            <a:endParaRPr lang="en-US">
              <a:cs typeface="Calibri"/>
            </a:endParaRPr>
          </a:p>
        </p:txBody>
      </p:sp>
      <p:sp>
        <p:nvSpPr>
          <p:cNvPr id="4" name="Slide Number Placeholder 3">
            <a:extLst>
              <a:ext uri="{FF2B5EF4-FFF2-40B4-BE49-F238E27FC236}">
                <a16:creationId xmlns:a16="http://schemas.microsoft.com/office/drawing/2014/main" id="{7974C554-D952-46CB-BD4F-E9CEEEE2085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71C8F3-0B1C-4777-86B2-C2F4EE292454}"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9C-F7DB-4573-842D-F56263882AC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4761A72-3CAE-4115-91B7-177F7F2D1A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74760-20EB-4EF1-A7DF-945C9618BECE}"/>
              </a:ext>
            </a:extLst>
          </p:cNvPr>
          <p:cNvSpPr txBox="1">
            <a:spLocks noGrp="1"/>
          </p:cNvSpPr>
          <p:nvPr>
            <p:ph type="dt" sz="half" idx="7"/>
          </p:nvPr>
        </p:nvSpPr>
        <p:spPr/>
        <p:txBody>
          <a:bodyPr/>
          <a:lstStyle>
            <a:lvl1pPr>
              <a:defRPr/>
            </a:lvl1pPr>
          </a:lstStyle>
          <a:p>
            <a:pPr lvl="0"/>
            <a:fld id="{40DAC131-0913-4C19-B49D-714AA8BDE9BE}" type="datetime1">
              <a:rPr lang="en-US"/>
              <a:pPr lvl="0"/>
              <a:t>4/12/2021</a:t>
            </a:fld>
            <a:endParaRPr lang="en-US"/>
          </a:p>
        </p:txBody>
      </p:sp>
      <p:sp>
        <p:nvSpPr>
          <p:cNvPr id="5" name="Footer Placeholder 4">
            <a:extLst>
              <a:ext uri="{FF2B5EF4-FFF2-40B4-BE49-F238E27FC236}">
                <a16:creationId xmlns:a16="http://schemas.microsoft.com/office/drawing/2014/main" id="{67A9EF1E-C098-43A5-A892-CE6AC7A65A1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6FE292B-D685-4610-8A93-AAC55DEB3CFD}"/>
              </a:ext>
            </a:extLst>
          </p:cNvPr>
          <p:cNvSpPr txBox="1">
            <a:spLocks noGrp="1"/>
          </p:cNvSpPr>
          <p:nvPr>
            <p:ph type="sldNum" sz="quarter" idx="8"/>
          </p:nvPr>
        </p:nvSpPr>
        <p:spPr/>
        <p:txBody>
          <a:bodyPr/>
          <a:lstStyle>
            <a:lvl1pPr>
              <a:defRPr/>
            </a:lvl1pPr>
          </a:lstStyle>
          <a:p>
            <a:pPr lvl="0"/>
            <a:fld id="{9B52FAFC-616B-4001-995A-B833C9EE29F4}" type="slidenum">
              <a:t>‹Nº›</a:t>
            </a:fld>
            <a:endParaRPr lang="en-US"/>
          </a:p>
        </p:txBody>
      </p:sp>
    </p:spTree>
    <p:extLst>
      <p:ext uri="{BB962C8B-B14F-4D97-AF65-F5344CB8AC3E}">
        <p14:creationId xmlns:p14="http://schemas.microsoft.com/office/powerpoint/2010/main" val="5718664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20A3-CEA4-4918-84E4-110D0DC3A36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1A1526A3-AFD3-4224-8B8B-072307CF498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45D2B9C4-18EB-4EAC-A069-F24BB4DE1A6B}"/>
              </a:ext>
            </a:extLst>
          </p:cNvPr>
          <p:cNvSpPr txBox="1">
            <a:spLocks noGrp="1"/>
          </p:cNvSpPr>
          <p:nvPr>
            <p:ph type="dt" sz="half" idx="7"/>
          </p:nvPr>
        </p:nvSpPr>
        <p:spPr/>
        <p:txBody>
          <a:bodyPr/>
          <a:lstStyle>
            <a:lvl1pPr>
              <a:defRPr/>
            </a:lvl1pPr>
          </a:lstStyle>
          <a:p>
            <a:pPr lvl="0"/>
            <a:fld id="{7F99ADAC-EAE4-4DD4-B201-2C69733D53A2}" type="datetime1">
              <a:rPr lang="en-US"/>
              <a:pPr lvl="0"/>
              <a:t>4/12/2021</a:t>
            </a:fld>
            <a:endParaRPr lang="en-US"/>
          </a:p>
        </p:txBody>
      </p:sp>
      <p:sp>
        <p:nvSpPr>
          <p:cNvPr id="5" name="Footer Placeholder 4">
            <a:extLst>
              <a:ext uri="{FF2B5EF4-FFF2-40B4-BE49-F238E27FC236}">
                <a16:creationId xmlns:a16="http://schemas.microsoft.com/office/drawing/2014/main" id="{EA5F6B40-0CB9-43F5-B26F-9F680A3996C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099CE35-796B-48E6-B204-CA89C54ABB71}"/>
              </a:ext>
            </a:extLst>
          </p:cNvPr>
          <p:cNvSpPr txBox="1">
            <a:spLocks noGrp="1"/>
          </p:cNvSpPr>
          <p:nvPr>
            <p:ph type="sldNum" sz="quarter" idx="8"/>
          </p:nvPr>
        </p:nvSpPr>
        <p:spPr/>
        <p:txBody>
          <a:bodyPr/>
          <a:lstStyle>
            <a:lvl1pPr>
              <a:defRPr/>
            </a:lvl1pPr>
          </a:lstStyle>
          <a:p>
            <a:pPr lvl="0"/>
            <a:fld id="{09729DF1-1B4E-4EF8-B100-871910D44F6A}" type="slidenum">
              <a:t>‹Nº›</a:t>
            </a:fld>
            <a:endParaRPr lang="en-US"/>
          </a:p>
        </p:txBody>
      </p:sp>
    </p:spTree>
    <p:extLst>
      <p:ext uri="{BB962C8B-B14F-4D97-AF65-F5344CB8AC3E}">
        <p14:creationId xmlns:p14="http://schemas.microsoft.com/office/powerpoint/2010/main" val="13174842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7A02E-1290-4FB0-9190-9D6E69F1CB8A}"/>
              </a:ext>
            </a:extLst>
          </p:cNvPr>
          <p:cNvSpPr txBox="1">
            <a:spLocks noGrp="1"/>
          </p:cNvSpPr>
          <p:nvPr>
            <p:ph type="dt" sz="half" idx="7"/>
          </p:nvPr>
        </p:nvSpPr>
        <p:spPr/>
        <p:txBody>
          <a:bodyPr/>
          <a:lstStyle>
            <a:lvl1pPr>
              <a:defRPr/>
            </a:lvl1pPr>
          </a:lstStyle>
          <a:p>
            <a:pPr lvl="0"/>
            <a:fld id="{66266192-92AC-4524-A333-76AEF47DA62B}" type="datetime1">
              <a:rPr lang="en-US"/>
              <a:pPr lvl="0"/>
              <a:t>4/12/2021</a:t>
            </a:fld>
            <a:endParaRPr lang="en-US"/>
          </a:p>
        </p:txBody>
      </p:sp>
      <p:sp>
        <p:nvSpPr>
          <p:cNvPr id="3" name="Footer Placeholder 2">
            <a:extLst>
              <a:ext uri="{FF2B5EF4-FFF2-40B4-BE49-F238E27FC236}">
                <a16:creationId xmlns:a16="http://schemas.microsoft.com/office/drawing/2014/main" id="{2057E32B-DC7B-4CFA-AB76-D6F413225CE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EA8F9156-1925-4E84-B13E-6660E397DAEC}"/>
              </a:ext>
            </a:extLst>
          </p:cNvPr>
          <p:cNvSpPr txBox="1">
            <a:spLocks noGrp="1"/>
          </p:cNvSpPr>
          <p:nvPr>
            <p:ph type="sldNum" sz="quarter" idx="8"/>
          </p:nvPr>
        </p:nvSpPr>
        <p:spPr/>
        <p:txBody>
          <a:bodyPr/>
          <a:lstStyle>
            <a:lvl1pPr>
              <a:defRPr/>
            </a:lvl1pPr>
          </a:lstStyle>
          <a:p>
            <a:pPr lvl="0"/>
            <a:fld id="{412962C1-8A1F-42D7-83CB-738231E89896}" type="slidenum">
              <a:t>‹Nº›</a:t>
            </a:fld>
            <a:endParaRPr lang="en-US"/>
          </a:p>
        </p:txBody>
      </p:sp>
    </p:spTree>
    <p:extLst>
      <p:ext uri="{BB962C8B-B14F-4D97-AF65-F5344CB8AC3E}">
        <p14:creationId xmlns:p14="http://schemas.microsoft.com/office/powerpoint/2010/main" val="9511046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D2EB6-8BD7-4310-8233-E1B672BE2ED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9AEDF8D7-8C50-410C-8DBA-991D1ECECA7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0EF99-2D68-43F7-BB31-F9735A882C6D}"/>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A407927-A681-48DE-B16D-F6B1E72FD393}" type="datetime1">
              <a:rPr lang="en-US"/>
              <a:pPr lvl="0"/>
              <a:t>4/12/2021</a:t>
            </a:fld>
            <a:endParaRPr lang="en-US"/>
          </a:p>
        </p:txBody>
      </p:sp>
      <p:sp>
        <p:nvSpPr>
          <p:cNvPr id="5" name="Footer Placeholder 4">
            <a:extLst>
              <a:ext uri="{FF2B5EF4-FFF2-40B4-BE49-F238E27FC236}">
                <a16:creationId xmlns:a16="http://schemas.microsoft.com/office/drawing/2014/main" id="{6AEF6FD6-5268-48C4-91DC-3D0DC673524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5947379A-2A8C-41EF-BD79-3B88AEB175C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C3F460BA-D315-4849-89FD-6495E7AACEFC}" type="slidenum">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data.uis.unesco.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data.unicef.org/resources/one-year-of-covid-19-and-school-closures/"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mailto:rcustode@unicef.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8947-AA44-436B-B880-A1B9798958A8}"/>
              </a:ext>
            </a:extLst>
          </p:cNvPr>
          <p:cNvSpPr txBox="1">
            <a:spLocks noGrp="1"/>
          </p:cNvSpPr>
          <p:nvPr>
            <p:ph type="title" idx="4294967295"/>
          </p:nvPr>
        </p:nvSpPr>
        <p:spPr>
          <a:xfrm>
            <a:off x="6702460" y="293686"/>
            <a:ext cx="5489536" cy="2930277"/>
          </a:xfrm>
        </p:spPr>
        <p:txBody>
          <a:bodyPr anchor="b"/>
          <a:lstStyle/>
          <a:p>
            <a:pPr lvl="0"/>
            <a:r>
              <a:rPr lang="es-EC" sz="4800" b="1">
                <a:solidFill>
                  <a:srgbClr val="FFC000"/>
                </a:solidFill>
                <a:latin typeface="Univers" pitchFamily="34"/>
                <a:cs typeface="Arial" pitchFamily="34"/>
              </a:rPr>
              <a:t>COVID-19: </a:t>
            </a:r>
            <a:br>
              <a:rPr lang="es-EC" sz="4800" b="1">
                <a:solidFill>
                  <a:srgbClr val="FFC000"/>
                </a:solidFill>
                <a:latin typeface="Univers" pitchFamily="34"/>
                <a:cs typeface="Arial" pitchFamily="34"/>
              </a:rPr>
            </a:br>
            <a:r>
              <a:rPr lang="es-EC" sz="4800" b="1">
                <a:solidFill>
                  <a:srgbClr val="FFC000"/>
                </a:solidFill>
                <a:latin typeface="Univers" pitchFamily="34"/>
                <a:cs typeface="Arial" pitchFamily="34"/>
              </a:rPr>
              <a:t>Reapertura </a:t>
            </a:r>
            <a:br>
              <a:rPr lang="es-EC" sz="4800" b="1">
                <a:solidFill>
                  <a:srgbClr val="FFC000"/>
                </a:solidFill>
                <a:latin typeface="Univers" pitchFamily="34"/>
                <a:cs typeface="Arial" pitchFamily="34"/>
              </a:rPr>
            </a:br>
            <a:r>
              <a:rPr lang="es-EC" sz="4800" b="1">
                <a:solidFill>
                  <a:srgbClr val="FFC000"/>
                </a:solidFill>
                <a:latin typeface="Univers" pitchFamily="34"/>
                <a:cs typeface="Arial" pitchFamily="34"/>
              </a:rPr>
              <a:t>de las escuelas- aprendizaje </a:t>
            </a:r>
            <a:endParaRPr lang="es-EC" sz="4800">
              <a:solidFill>
                <a:srgbClr val="FFC000"/>
              </a:solidFill>
              <a:latin typeface="Univers" pitchFamily="34"/>
            </a:endParaRPr>
          </a:p>
        </p:txBody>
      </p:sp>
      <p:pic>
        <p:nvPicPr>
          <p:cNvPr id="3" name="Picture 7">
            <a:extLst>
              <a:ext uri="{FF2B5EF4-FFF2-40B4-BE49-F238E27FC236}">
                <a16:creationId xmlns:a16="http://schemas.microsoft.com/office/drawing/2014/main" id="{653E899A-4C45-4EE4-968C-934A1FABD52E}"/>
              </a:ext>
            </a:extLst>
          </p:cNvPr>
          <p:cNvPicPr>
            <a:picLocks noChangeAspect="1"/>
          </p:cNvPicPr>
          <p:nvPr/>
        </p:nvPicPr>
        <p:blipFill>
          <a:blip r:embed="rId3"/>
          <a:stretch>
            <a:fillRect/>
          </a:stretch>
        </p:blipFill>
        <p:spPr>
          <a:xfrm>
            <a:off x="10010640" y="5449686"/>
            <a:ext cx="2181356" cy="1331668"/>
          </a:xfrm>
          <a:prstGeom prst="rect">
            <a:avLst/>
          </a:prstGeom>
          <a:noFill/>
          <a:ln cap="flat">
            <a:noFill/>
          </a:ln>
        </p:spPr>
      </p:pic>
      <p:sp>
        <p:nvSpPr>
          <p:cNvPr id="4" name="Rectangle 5">
            <a:extLst>
              <a:ext uri="{FF2B5EF4-FFF2-40B4-BE49-F238E27FC236}">
                <a16:creationId xmlns:a16="http://schemas.microsoft.com/office/drawing/2014/main" id="{0DA3FB3E-0611-4747-85CB-BD1101B29482}"/>
              </a:ext>
            </a:extLst>
          </p:cNvPr>
          <p:cNvSpPr/>
          <p:nvPr/>
        </p:nvSpPr>
        <p:spPr>
          <a:xfrm>
            <a:off x="7676561" y="3501758"/>
            <a:ext cx="3711019"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Verdana" pitchFamily="34"/>
              <a:ea typeface="Verdana" pitchFamily="34"/>
              <a:cs typeface="Verdana"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Verdana" pitchFamily="34"/>
              <a:ea typeface="Verdana" pitchFamily="34"/>
              <a:cs typeface="Verdana"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FFFFFF"/>
                </a:solidFill>
                <a:uFillTx/>
                <a:latin typeface="Verdana" pitchFamily="34"/>
                <a:ea typeface="Verdana" pitchFamily="34"/>
                <a:cs typeface="Verdana" pitchFamily="34"/>
              </a:rPr>
              <a:t>8 de abril 2021 </a:t>
            </a:r>
            <a:endParaRPr lang="es-EC" sz="1600" b="1" i="0" u="none" strike="noStrike" kern="1200" cap="none" spc="0" baseline="0">
              <a:solidFill>
                <a:srgbClr val="FFFFFF"/>
              </a:solidFill>
              <a:uFillTx/>
              <a:latin typeface="Verdana" pitchFamily="34"/>
              <a:ea typeface="Verdana" pitchFamily="34"/>
              <a:cs typeface="Verdana" pitchFamily="34"/>
            </a:endParaRPr>
          </a:p>
        </p:txBody>
      </p:sp>
      <p:pic>
        <p:nvPicPr>
          <p:cNvPr id="5" name="Picture 6">
            <a:extLst>
              <a:ext uri="{FF2B5EF4-FFF2-40B4-BE49-F238E27FC236}">
                <a16:creationId xmlns:a16="http://schemas.microsoft.com/office/drawing/2014/main" id="{6BDD58CA-A049-424E-AA72-674AB506BD7F}"/>
              </a:ext>
            </a:extLst>
          </p:cNvPr>
          <p:cNvPicPr>
            <a:picLocks noChangeAspect="1"/>
          </p:cNvPicPr>
          <p:nvPr/>
        </p:nvPicPr>
        <p:blipFill>
          <a:blip r:embed="rId4"/>
          <a:stretch>
            <a:fillRect/>
          </a:stretch>
        </p:blipFill>
        <p:spPr>
          <a:xfrm>
            <a:off x="0" y="0"/>
            <a:ext cx="6645895" cy="6858000"/>
          </a:xfrm>
          <a:prstGeom prst="rect">
            <a:avLst/>
          </a:prstGeom>
          <a:noFill/>
          <a:ln cap="flat">
            <a:noFill/>
          </a:ln>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name="Slide1940">
    <p:bg>
      <p:bgPr>
        <a:solidFill>
          <a:srgbClr val="00B0F0"/>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11D5D32-828C-49EC-868B-64653D7733B7}"/>
              </a:ext>
            </a:extLst>
          </p:cNvPr>
          <p:cNvSpPr txBox="1">
            <a:spLocks noGrp="1"/>
          </p:cNvSpPr>
          <p:nvPr>
            <p:ph idx="1"/>
          </p:nvPr>
        </p:nvSpPr>
        <p:spPr>
          <a:xfrm>
            <a:off x="81463" y="1979630"/>
            <a:ext cx="6620996" cy="4478987"/>
          </a:xfrm>
          <a:solidFill>
            <a:srgbClr val="00B0F0"/>
          </a:solidFill>
        </p:spPr>
        <p:txBody>
          <a:bodyPr/>
          <a:lstStyle/>
          <a:p>
            <a:pPr marL="514350" lvl="0" indent="-514350">
              <a:lnSpc>
                <a:spcPct val="60000"/>
              </a:lnSpc>
              <a:buFont typeface="Calibri Light"/>
              <a:buAutoNum type="arabicPeriod"/>
            </a:pPr>
            <a:r>
              <a:rPr lang="es-EC" sz="2600" b="1">
                <a:solidFill>
                  <a:srgbClr val="FFC000"/>
                </a:solidFill>
                <a:latin typeface="Univers" pitchFamily="34"/>
                <a:cs typeface="Arial"/>
              </a:rPr>
              <a:t>Profundización de la crisis </a:t>
            </a:r>
            <a:r>
              <a:rPr lang="es-EC" sz="2600" b="1">
                <a:solidFill>
                  <a:srgbClr val="FFFFFF"/>
                </a:solidFill>
                <a:latin typeface="Univers" pitchFamily="34"/>
                <a:cs typeface="Arial"/>
              </a:rPr>
              <a:t>del aprendizaje</a:t>
            </a:r>
            <a:r>
              <a:rPr lang="es-EC" sz="2600">
                <a:solidFill>
                  <a:srgbClr val="FFFFFF"/>
                </a:solidFill>
                <a:latin typeface="Univers" pitchFamily="34"/>
                <a:cs typeface="Arial"/>
              </a:rPr>
              <a:t>...</a:t>
            </a:r>
          </a:p>
          <a:p>
            <a:pPr marL="514350" lvl="0" indent="-514350">
              <a:lnSpc>
                <a:spcPct val="60000"/>
              </a:lnSpc>
              <a:buFont typeface="Calibri Light"/>
              <a:buAutoNum type="arabicPeriod"/>
            </a:pPr>
            <a:endParaRPr lang="es-EC" sz="2600">
              <a:solidFill>
                <a:srgbClr val="FFFFFF"/>
              </a:solidFill>
              <a:latin typeface="Univers" pitchFamily="34"/>
              <a:cs typeface="Arial"/>
            </a:endParaRPr>
          </a:p>
          <a:p>
            <a:pPr marL="514350" lvl="0" indent="-514350">
              <a:lnSpc>
                <a:spcPct val="60000"/>
              </a:lnSpc>
              <a:buFont typeface="Calibri Light"/>
              <a:buAutoNum type="arabicPeriod"/>
            </a:pPr>
            <a:r>
              <a:rPr lang="es-ES" sz="2600" b="1">
                <a:solidFill>
                  <a:srgbClr val="FFC000"/>
                </a:solidFill>
                <a:latin typeface="Univers" pitchFamily="34"/>
                <a:cs typeface="Arial"/>
              </a:rPr>
              <a:t>Los efectos negativos son mayores </a:t>
            </a:r>
            <a:r>
              <a:rPr lang="es-EC" sz="2600" b="1">
                <a:solidFill>
                  <a:srgbClr val="FFFFFF"/>
                </a:solidFill>
                <a:latin typeface="Univers" pitchFamily="34"/>
                <a:cs typeface="Arial"/>
              </a:rPr>
              <a:t>para los más vulnerables</a:t>
            </a:r>
          </a:p>
          <a:p>
            <a:pPr marL="514350" lvl="0" indent="-514350">
              <a:lnSpc>
                <a:spcPct val="60000"/>
              </a:lnSpc>
              <a:buFont typeface="Calibri Light"/>
              <a:buAutoNum type="arabicPeriod"/>
            </a:pPr>
            <a:endParaRPr lang="es-EC" sz="2600" b="1">
              <a:solidFill>
                <a:srgbClr val="FFFFFF"/>
              </a:solidFill>
              <a:latin typeface="Univers" pitchFamily="34"/>
              <a:cs typeface="Arial"/>
            </a:endParaRPr>
          </a:p>
          <a:p>
            <a:pPr marL="514350" lvl="0" indent="-514350">
              <a:lnSpc>
                <a:spcPct val="60000"/>
              </a:lnSpc>
              <a:buFont typeface="Calibri Light"/>
              <a:buAutoNum type="arabicPeriod"/>
            </a:pPr>
            <a:r>
              <a:rPr lang="es-ES" sz="2600" b="1">
                <a:solidFill>
                  <a:srgbClr val="FFC000"/>
                </a:solidFill>
                <a:latin typeface="Univers" pitchFamily="34"/>
                <a:cs typeface="Arial"/>
              </a:rPr>
              <a:t>+ tiempo </a:t>
            </a:r>
            <a:r>
              <a:rPr lang="es-ES" sz="2600" b="1">
                <a:solidFill>
                  <a:srgbClr val="FFFFFF"/>
                </a:solidFill>
                <a:latin typeface="Univers" pitchFamily="34"/>
                <a:cs typeface="Arial"/>
              </a:rPr>
              <a:t>fuera de la escuela, </a:t>
            </a:r>
            <a:r>
              <a:rPr lang="es-ES" sz="2600" b="1">
                <a:solidFill>
                  <a:srgbClr val="FFC000"/>
                </a:solidFill>
                <a:latin typeface="Univers" pitchFamily="34"/>
                <a:cs typeface="Arial"/>
              </a:rPr>
              <a:t>-  probable</a:t>
            </a:r>
            <a:r>
              <a:rPr lang="es-ES" sz="2600" b="1">
                <a:solidFill>
                  <a:srgbClr val="FFFFFF"/>
                </a:solidFill>
                <a:latin typeface="Univers" pitchFamily="34"/>
                <a:cs typeface="Arial"/>
              </a:rPr>
              <a:t> es que regresen</a:t>
            </a:r>
            <a:r>
              <a:rPr lang="es-EC" sz="2600" b="1">
                <a:solidFill>
                  <a:srgbClr val="FFFFFF"/>
                </a:solidFill>
                <a:latin typeface="Univers" pitchFamily="34"/>
                <a:cs typeface="Arial"/>
              </a:rPr>
              <a:t> </a:t>
            </a:r>
          </a:p>
          <a:p>
            <a:pPr marL="514350" lvl="0" indent="-514350">
              <a:lnSpc>
                <a:spcPct val="60000"/>
              </a:lnSpc>
              <a:buFont typeface="Calibri Light"/>
              <a:buAutoNum type="arabicPeriod"/>
            </a:pPr>
            <a:endParaRPr lang="es-EC" sz="2600">
              <a:solidFill>
                <a:srgbClr val="FFFFFF"/>
              </a:solidFill>
              <a:latin typeface="Univers" pitchFamily="34"/>
              <a:cs typeface="Arial"/>
            </a:endParaRPr>
          </a:p>
          <a:p>
            <a:pPr marL="514350" lvl="0" indent="-514350">
              <a:lnSpc>
                <a:spcPct val="60000"/>
              </a:lnSpc>
              <a:buFont typeface="Calibri Light"/>
              <a:buAutoNum type="arabicPeriod"/>
            </a:pPr>
            <a:r>
              <a:rPr lang="es-EC" sz="2600" b="1">
                <a:solidFill>
                  <a:srgbClr val="FFC000"/>
                </a:solidFill>
                <a:latin typeface="Univers" pitchFamily="34"/>
                <a:cs typeface="Arial"/>
              </a:rPr>
              <a:t>Más que una crisis sanitaria</a:t>
            </a:r>
            <a:r>
              <a:rPr lang="es-EC" sz="2600" b="1">
                <a:solidFill>
                  <a:srgbClr val="FFFFFF"/>
                </a:solidFill>
                <a:latin typeface="Univers" pitchFamily="34"/>
                <a:cs typeface="Arial"/>
              </a:rPr>
              <a:t>: </a:t>
            </a:r>
            <a:r>
              <a:rPr lang="es-EC" sz="2600">
                <a:solidFill>
                  <a:srgbClr val="FFFFFF"/>
                </a:solidFill>
                <a:latin typeface="Univers" pitchFamily="34"/>
                <a:cs typeface="Arial"/>
              </a:rPr>
              <a:t>el aprendizaje, el bienestar y la seguridad (</a:t>
            </a:r>
            <a:r>
              <a:rPr lang="es-EC" sz="1800">
                <a:solidFill>
                  <a:srgbClr val="FFFFFF"/>
                </a:solidFill>
                <a:latin typeface="Univers" pitchFamily="34"/>
              </a:rPr>
              <a:t>Riesgo de embarazo adolescente, explotación sexual, matrimonio infantil, violencia y otras  amenazas)</a:t>
            </a:r>
            <a:endParaRPr lang="es-EC" sz="1800">
              <a:solidFill>
                <a:srgbClr val="FFFFFF"/>
              </a:solidFill>
              <a:latin typeface="Univers" pitchFamily="34"/>
              <a:cs typeface="Arial"/>
            </a:endParaRPr>
          </a:p>
          <a:p>
            <a:pPr marL="0" lvl="0" indent="0">
              <a:lnSpc>
                <a:spcPct val="60000"/>
              </a:lnSpc>
              <a:buNone/>
            </a:pPr>
            <a:endParaRPr lang="en-US" sz="3300">
              <a:solidFill>
                <a:srgbClr val="FFFFFF"/>
              </a:solidFill>
              <a:latin typeface="Arial"/>
              <a:cs typeface="Arial"/>
            </a:endParaRPr>
          </a:p>
          <a:p>
            <a:pPr marL="0" lvl="0" indent="0">
              <a:lnSpc>
                <a:spcPct val="60000"/>
              </a:lnSpc>
              <a:buNone/>
            </a:pPr>
            <a:endParaRPr lang="en-US" sz="3300">
              <a:solidFill>
                <a:srgbClr val="FFFFFF"/>
              </a:solidFill>
              <a:latin typeface="Arial"/>
              <a:cs typeface="Arial"/>
            </a:endParaRPr>
          </a:p>
          <a:p>
            <a:pPr lvl="0">
              <a:lnSpc>
                <a:spcPct val="60000"/>
              </a:lnSpc>
            </a:pPr>
            <a:endParaRPr lang="en-US" sz="2600">
              <a:solidFill>
                <a:srgbClr val="00B0F0"/>
              </a:solidFill>
              <a:latin typeface="Arial"/>
              <a:cs typeface="Arial"/>
            </a:endParaRPr>
          </a:p>
        </p:txBody>
      </p:sp>
      <p:sp>
        <p:nvSpPr>
          <p:cNvPr id="3" name="Title 1">
            <a:extLst>
              <a:ext uri="{FF2B5EF4-FFF2-40B4-BE49-F238E27FC236}">
                <a16:creationId xmlns:a16="http://schemas.microsoft.com/office/drawing/2014/main" id="{340771DF-5B36-44F3-94EB-7A0DB09DCE0C}"/>
              </a:ext>
            </a:extLst>
          </p:cNvPr>
          <p:cNvSpPr txBox="1">
            <a:spLocks noGrp="1"/>
          </p:cNvSpPr>
          <p:nvPr>
            <p:ph type="title"/>
          </p:nvPr>
        </p:nvSpPr>
        <p:spPr>
          <a:xfrm>
            <a:off x="237725" y="232531"/>
            <a:ext cx="7322570" cy="1324709"/>
          </a:xfrm>
          <a:solidFill>
            <a:srgbClr val="00B0F0"/>
          </a:solidFill>
        </p:spPr>
        <p:txBody>
          <a:bodyPr>
            <a:noAutofit/>
          </a:bodyPr>
          <a:lstStyle/>
          <a:p>
            <a:pPr lvl="0"/>
            <a:r>
              <a:rPr lang="es-EC" sz="3600" b="1">
                <a:solidFill>
                  <a:srgbClr val="FFC000"/>
                </a:solidFill>
                <a:latin typeface="Univers" pitchFamily="34"/>
                <a:cs typeface="Arial"/>
              </a:rPr>
              <a:t>El impacto del cierre de las escuelas</a:t>
            </a:r>
          </a:p>
        </p:txBody>
      </p:sp>
      <p:pic>
        <p:nvPicPr>
          <p:cNvPr id="4" name="Picture 4" descr="A picture containing person, building, outdoor, sitting&#10;&#10;Description automatically generated">
            <a:extLst>
              <a:ext uri="{FF2B5EF4-FFF2-40B4-BE49-F238E27FC236}">
                <a16:creationId xmlns:a16="http://schemas.microsoft.com/office/drawing/2014/main" id="{AE3C77B7-D4A8-494B-9237-F9ADA3D24F80}"/>
              </a:ext>
            </a:extLst>
          </p:cNvPr>
          <p:cNvPicPr>
            <a:picLocks noChangeAspect="1"/>
          </p:cNvPicPr>
          <p:nvPr/>
        </p:nvPicPr>
        <p:blipFill>
          <a:blip r:embed="rId3"/>
          <a:stretch>
            <a:fillRect/>
          </a:stretch>
        </p:blipFill>
        <p:spPr>
          <a:xfrm>
            <a:off x="6821716" y="0"/>
            <a:ext cx="5370280" cy="6858000"/>
          </a:xfrm>
          <a:prstGeom prst="rect">
            <a:avLst/>
          </a:prstGeom>
          <a:noFill/>
          <a:ln cap="flat">
            <a:noFill/>
          </a:ln>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name="Slide1938">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D5C4-F666-4247-9AD1-41F86C77EEA2}"/>
              </a:ext>
            </a:extLst>
          </p:cNvPr>
          <p:cNvSpPr txBox="1">
            <a:spLocks noGrp="1"/>
          </p:cNvSpPr>
          <p:nvPr>
            <p:ph type="title"/>
          </p:nvPr>
        </p:nvSpPr>
        <p:spPr>
          <a:xfrm>
            <a:off x="2139110" y="105366"/>
            <a:ext cx="6997976" cy="698016"/>
          </a:xfrm>
          <a:solidFill>
            <a:srgbClr val="00B0F0"/>
          </a:solidFill>
        </p:spPr>
        <p:txBody>
          <a:bodyPr anchorCtr="1">
            <a:noAutofit/>
          </a:bodyPr>
          <a:lstStyle/>
          <a:p>
            <a:pPr lvl="0" algn="ctr"/>
            <a:r>
              <a:rPr lang="es-ES" b="1">
                <a:solidFill>
                  <a:srgbClr val="FFFFFF"/>
                </a:solidFill>
                <a:latin typeface="Univers" pitchFamily="34"/>
              </a:rPr>
              <a:t>    </a:t>
            </a:r>
            <a:r>
              <a:rPr lang="es-ES" b="1">
                <a:solidFill>
                  <a:srgbClr val="FFC000"/>
                </a:solidFill>
                <a:latin typeface="Univers" pitchFamily="34"/>
              </a:rPr>
              <a:t>Visión general </a:t>
            </a:r>
            <a:endParaRPr lang="en-US" b="1">
              <a:solidFill>
                <a:srgbClr val="FFC000"/>
              </a:solidFill>
              <a:latin typeface="Univers" pitchFamily="34"/>
            </a:endParaRPr>
          </a:p>
        </p:txBody>
      </p:sp>
      <p:sp>
        <p:nvSpPr>
          <p:cNvPr id="3" name="Rectangle 30">
            <a:extLst>
              <a:ext uri="{FF2B5EF4-FFF2-40B4-BE49-F238E27FC236}">
                <a16:creationId xmlns:a16="http://schemas.microsoft.com/office/drawing/2014/main" id="{FF804F57-87A0-4450-807F-5E355ACCCFAB}"/>
              </a:ext>
            </a:extLst>
          </p:cNvPr>
          <p:cNvSpPr/>
          <p:nvPr/>
        </p:nvSpPr>
        <p:spPr>
          <a:xfrm>
            <a:off x="1156313" y="4198933"/>
            <a:ext cx="2734796"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a:solidFill>
                  <a:srgbClr val="FFC000"/>
                </a:solidFill>
                <a:uFillTx/>
                <a:latin typeface="Univers" pitchFamily="34"/>
              </a:rPr>
              <a:t>29</a:t>
            </a:r>
            <a:r>
              <a:rPr lang="es-ES" sz="1800" b="1" i="0" u="none" strike="noStrike" kern="1200" cap="none" spc="0" baseline="0">
                <a:solidFill>
                  <a:srgbClr val="FFFFFF"/>
                </a:solidFill>
                <a:uFillTx/>
                <a:latin typeface="Calibri"/>
              </a:rPr>
              <a:t> </a:t>
            </a:r>
            <a:r>
              <a:rPr lang="es-ES" sz="1800" b="0" i="0" u="none" strike="noStrike" kern="1200" cap="none" spc="0" baseline="0">
                <a:solidFill>
                  <a:srgbClr val="FFFFFF"/>
                </a:solidFill>
                <a:uFillTx/>
                <a:latin typeface="Univers" pitchFamily="34"/>
              </a:rPr>
              <a:t>países con aprendizaje a distancia</a:t>
            </a:r>
            <a:endParaRPr lang="en-US" sz="1800" b="0" i="0" u="none" strike="noStrike" kern="1200" cap="none" spc="0" baseline="0">
              <a:solidFill>
                <a:srgbClr val="FFFFFF"/>
              </a:solidFill>
              <a:uFillTx/>
              <a:latin typeface="Univers" pitchFamily="34"/>
            </a:endParaRPr>
          </a:p>
        </p:txBody>
      </p:sp>
      <p:sp>
        <p:nvSpPr>
          <p:cNvPr id="4" name="Rectangle 19">
            <a:extLst>
              <a:ext uri="{FF2B5EF4-FFF2-40B4-BE49-F238E27FC236}">
                <a16:creationId xmlns:a16="http://schemas.microsoft.com/office/drawing/2014/main" id="{31856E12-695C-4F95-9325-BD312511EA4A}"/>
              </a:ext>
            </a:extLst>
          </p:cNvPr>
          <p:cNvSpPr/>
          <p:nvPr/>
        </p:nvSpPr>
        <p:spPr>
          <a:xfrm>
            <a:off x="975692" y="765480"/>
            <a:ext cx="2981062" cy="101566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C000"/>
                </a:solidFill>
                <a:uFillTx/>
                <a:latin typeface="Univers" pitchFamily="34"/>
              </a:rPr>
              <a:t>10</a:t>
            </a:r>
            <a:r>
              <a:rPr lang="en-US" sz="2400" b="1" i="0" u="none" strike="noStrike" kern="1200" cap="none" spc="0" baseline="0">
                <a:solidFill>
                  <a:srgbClr val="FFFFFF"/>
                </a:solidFill>
                <a:uFillTx/>
                <a:latin typeface="Calibri"/>
              </a:rPr>
              <a:t> </a:t>
            </a:r>
            <a:r>
              <a:rPr lang="es-EC" sz="1800" b="0" i="0" u="none" strike="noStrike" kern="1200" cap="none" spc="0" baseline="0">
                <a:solidFill>
                  <a:srgbClr val="FFFFFF"/>
                </a:solidFill>
                <a:uFillTx/>
                <a:latin typeface="Univers" pitchFamily="34"/>
              </a:rPr>
              <a:t>países y territorios de LAC tienen sus escuelas cerradas </a:t>
            </a:r>
          </a:p>
        </p:txBody>
      </p:sp>
      <p:sp>
        <p:nvSpPr>
          <p:cNvPr id="5" name="Rectangle 21">
            <a:extLst>
              <a:ext uri="{FF2B5EF4-FFF2-40B4-BE49-F238E27FC236}">
                <a16:creationId xmlns:a16="http://schemas.microsoft.com/office/drawing/2014/main" id="{313AE06C-1C7B-496C-9F17-22A2B9670384}"/>
              </a:ext>
            </a:extLst>
          </p:cNvPr>
          <p:cNvSpPr/>
          <p:nvPr/>
        </p:nvSpPr>
        <p:spPr>
          <a:xfrm>
            <a:off x="8916451" y="827815"/>
            <a:ext cx="2985259"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1200" cap="none" spc="0" baseline="0">
                <a:solidFill>
                  <a:srgbClr val="FFC000"/>
                </a:solidFill>
                <a:uFillTx/>
                <a:latin typeface="Univers" pitchFamily="34"/>
              </a:rPr>
              <a:t>*</a:t>
            </a:r>
            <a:r>
              <a:rPr lang="es-EC" sz="1800" b="1" i="0" u="none" strike="noStrike" kern="0" cap="none" spc="0" baseline="0">
                <a:solidFill>
                  <a:srgbClr val="FFC000"/>
                </a:solidFill>
                <a:uFillTx/>
                <a:latin typeface="Univers" pitchFamily="34"/>
              </a:rPr>
              <a:t>72.4</a:t>
            </a:r>
            <a:r>
              <a:rPr lang="es-EC" sz="1800" b="1" i="0" u="none" strike="noStrike" kern="1200" cap="none" spc="0" baseline="0">
                <a:solidFill>
                  <a:srgbClr val="FFC000"/>
                </a:solidFill>
                <a:uFillTx/>
                <a:latin typeface="Univers" pitchFamily="34"/>
              </a:rPr>
              <a:t>% </a:t>
            </a:r>
            <a:r>
              <a:rPr lang="es-EC" sz="1800" b="0" i="0" u="none" strike="noStrike" kern="0" cap="none" spc="0" baseline="0">
                <a:solidFill>
                  <a:srgbClr val="FFFFFF"/>
                </a:solidFill>
                <a:uFillTx/>
                <a:latin typeface="Univers" pitchFamily="34"/>
              </a:rPr>
              <a:t>de NNA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0" cap="none" spc="0" baseline="0">
                <a:solidFill>
                  <a:srgbClr val="FFC000"/>
                </a:solidFill>
                <a:uFillTx/>
                <a:latin typeface="Univers" pitchFamily="34"/>
              </a:rPr>
              <a:t>(102m aprox.) </a:t>
            </a:r>
            <a:r>
              <a:rPr lang="es-EC" sz="1800" b="0" i="0" u="none" strike="noStrike" kern="0" cap="none" spc="0" baseline="0">
                <a:solidFill>
                  <a:srgbClr val="FFFFFF"/>
                </a:solidFill>
                <a:uFillTx/>
                <a:latin typeface="Univers" pitchFamily="34"/>
              </a:rPr>
              <a:t>sin clases presenciales</a:t>
            </a:r>
          </a:p>
        </p:txBody>
      </p:sp>
      <p:sp>
        <p:nvSpPr>
          <p:cNvPr id="6" name="Rectangle 23">
            <a:extLst>
              <a:ext uri="{FF2B5EF4-FFF2-40B4-BE49-F238E27FC236}">
                <a16:creationId xmlns:a16="http://schemas.microsoft.com/office/drawing/2014/main" id="{89DDFF11-7838-41DF-A36E-9B628A4A752F}"/>
              </a:ext>
            </a:extLst>
          </p:cNvPr>
          <p:cNvSpPr/>
          <p:nvPr/>
        </p:nvSpPr>
        <p:spPr>
          <a:xfrm>
            <a:off x="542824" y="2432514"/>
            <a:ext cx="3413930" cy="1754322"/>
          </a:xfrm>
          <a:prstGeom prst="rect">
            <a:avLst/>
          </a:prstGeom>
          <a:noFill/>
          <a:ln cap="flat">
            <a:noFill/>
            <a:prstDash val="solid"/>
          </a:ln>
        </p:spPr>
        <p:txBody>
          <a:bodyPr vert="horz" wrap="square" lIns="91440" tIns="45720" rIns="91440" bIns="45720" anchor="t" anchorCtr="0" compatLnSpc="1">
            <a:spAutoFit/>
          </a:bodyPr>
          <a:lstStyle/>
          <a:p>
            <a:pPr marL="4572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1200" cap="none" spc="0" baseline="0">
                <a:solidFill>
                  <a:srgbClr val="FFC000"/>
                </a:solidFill>
                <a:uFillTx/>
                <a:latin typeface="Univers" pitchFamily="34"/>
              </a:rPr>
              <a:t>154</a:t>
            </a:r>
            <a:r>
              <a:rPr lang="es-EC" sz="1800" b="1" i="0" u="none" strike="noStrike" kern="1200" cap="none" spc="0" baseline="0">
                <a:solidFill>
                  <a:srgbClr val="FFFFFF"/>
                </a:solidFill>
                <a:uFillTx/>
                <a:latin typeface="Calibri"/>
              </a:rPr>
              <a:t> </a:t>
            </a:r>
            <a:r>
              <a:rPr lang="es-EC" sz="1800" b="0" i="0" u="none" strike="noStrike" kern="0" cap="none" spc="0" baseline="0">
                <a:solidFill>
                  <a:srgbClr val="FFFFFF"/>
                </a:solidFill>
                <a:uFillTx/>
                <a:latin typeface="Univers" pitchFamily="34"/>
              </a:rPr>
              <a:t>días en promedio sin clases presenciales desde el cierre de las escuelas  a mediados de marzo 2020 hasta marzo 2021</a:t>
            </a:r>
          </a:p>
        </p:txBody>
      </p:sp>
      <p:sp>
        <p:nvSpPr>
          <p:cNvPr id="7" name="Rectangle 24">
            <a:extLst>
              <a:ext uri="{FF2B5EF4-FFF2-40B4-BE49-F238E27FC236}">
                <a16:creationId xmlns:a16="http://schemas.microsoft.com/office/drawing/2014/main" id="{A5D65209-3AC0-4AB7-90FA-67BA75958D34}"/>
              </a:ext>
            </a:extLst>
          </p:cNvPr>
          <p:cNvSpPr/>
          <p:nvPr/>
        </p:nvSpPr>
        <p:spPr>
          <a:xfrm>
            <a:off x="4810566" y="2463082"/>
            <a:ext cx="2730791" cy="1477332"/>
          </a:xfrm>
          <a:prstGeom prst="rect">
            <a:avLst/>
          </a:prstGeom>
          <a:noFill/>
          <a:ln cap="flat">
            <a:noFill/>
            <a:prstDash val="solid"/>
          </a:ln>
        </p:spPr>
        <p:txBody>
          <a:bodyPr vert="horz" wrap="square" lIns="91440" tIns="45720" rIns="91440" bIns="45720" anchor="t" anchorCtr="0" compatLnSpc="1">
            <a:spAutoFit/>
          </a:bodyPr>
          <a:lstStyle/>
          <a:p>
            <a:pPr marL="4572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0" cap="none" spc="0" baseline="0">
                <a:solidFill>
                  <a:srgbClr val="FFC000"/>
                </a:solidFill>
                <a:uFillTx/>
                <a:latin typeface="Univers" pitchFamily="34"/>
              </a:rPr>
              <a:t>18</a:t>
            </a:r>
            <a:r>
              <a:rPr lang="es-EC" sz="1800" b="1" i="0" u="none" strike="noStrike" kern="1200" cap="none" spc="0" baseline="0">
                <a:solidFill>
                  <a:srgbClr val="FFC000"/>
                </a:solidFill>
                <a:uFillTx/>
                <a:latin typeface="Calibri"/>
              </a:rPr>
              <a:t> </a:t>
            </a:r>
            <a:r>
              <a:rPr lang="es-EC" sz="1800" b="0" i="0" u="none" strike="noStrike" kern="0" cap="none" spc="0" baseline="0">
                <a:solidFill>
                  <a:srgbClr val="FFFFFF"/>
                </a:solidFill>
                <a:uFillTx/>
                <a:latin typeface="Univers" pitchFamily="34"/>
              </a:rPr>
              <a:t>países y territorios en la región han abierto parcialmente  sus escuelas</a:t>
            </a:r>
          </a:p>
        </p:txBody>
      </p:sp>
      <p:sp>
        <p:nvSpPr>
          <p:cNvPr id="8" name="Rectangle 28">
            <a:extLst>
              <a:ext uri="{FF2B5EF4-FFF2-40B4-BE49-F238E27FC236}">
                <a16:creationId xmlns:a16="http://schemas.microsoft.com/office/drawing/2014/main" id="{713DCBFD-9D3C-4654-8B82-CCFF28F2177C}"/>
              </a:ext>
            </a:extLst>
          </p:cNvPr>
          <p:cNvSpPr/>
          <p:nvPr/>
        </p:nvSpPr>
        <p:spPr>
          <a:xfrm>
            <a:off x="8904930" y="2365598"/>
            <a:ext cx="3098380"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1200" cap="none" spc="0" baseline="0">
                <a:solidFill>
                  <a:srgbClr val="FFC000"/>
                </a:solidFill>
                <a:uFillTx/>
                <a:latin typeface="Univers" pitchFamily="34"/>
              </a:rPr>
              <a:t>26</a:t>
            </a:r>
            <a:r>
              <a:rPr lang="es-EC" sz="1800" b="1" i="0" u="none" strike="noStrike" kern="1200" cap="none" spc="0" baseline="0">
                <a:solidFill>
                  <a:srgbClr val="FFFFFF"/>
                </a:solidFill>
                <a:uFillTx/>
                <a:latin typeface="Univers" pitchFamily="34"/>
              </a:rPr>
              <a:t> </a:t>
            </a:r>
            <a:r>
              <a:rPr lang="es-EC" sz="1800" b="0" i="0" u="none" strike="noStrike" kern="0" cap="none" spc="0" baseline="0">
                <a:solidFill>
                  <a:srgbClr val="FFFFFF"/>
                </a:solidFill>
                <a:uFillTx/>
                <a:latin typeface="Univers" pitchFamily="34"/>
              </a:rPr>
              <a:t>países cuentan con protocolos para la reapertura segura de las escuelas</a:t>
            </a:r>
          </a:p>
        </p:txBody>
      </p:sp>
      <p:sp>
        <p:nvSpPr>
          <p:cNvPr id="9" name="Rectangle 24">
            <a:extLst>
              <a:ext uri="{FF2B5EF4-FFF2-40B4-BE49-F238E27FC236}">
                <a16:creationId xmlns:a16="http://schemas.microsoft.com/office/drawing/2014/main" id="{9BA58EB7-4C03-43B4-9E3E-B4572764C83E}"/>
              </a:ext>
            </a:extLst>
          </p:cNvPr>
          <p:cNvSpPr/>
          <p:nvPr/>
        </p:nvSpPr>
        <p:spPr>
          <a:xfrm>
            <a:off x="4806177" y="4125022"/>
            <a:ext cx="2821865" cy="1754322"/>
          </a:xfrm>
          <a:prstGeom prst="rect">
            <a:avLst/>
          </a:prstGeom>
          <a:noFill/>
          <a:ln cap="flat">
            <a:noFill/>
            <a:prstDash val="solid"/>
          </a:ln>
        </p:spPr>
        <p:txBody>
          <a:bodyPr vert="horz" wrap="square" lIns="91440" tIns="45720" rIns="91440" bIns="45720" anchor="t" anchorCtr="0" compatLnSpc="1">
            <a:spAutoFit/>
          </a:bodyPr>
          <a:lstStyle/>
          <a:p>
            <a:pPr marL="457200" marR="0" lvl="1"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0" cap="none" spc="0" baseline="0">
                <a:solidFill>
                  <a:srgbClr val="FFC000"/>
                </a:solidFill>
                <a:uFillTx/>
                <a:latin typeface="Univers" pitchFamily="34"/>
              </a:rPr>
              <a:t>45</a:t>
            </a:r>
            <a:r>
              <a:rPr lang="es-EC" sz="1800" b="1" i="0" u="none" strike="noStrike" kern="1200" cap="none" spc="0" baseline="0">
                <a:solidFill>
                  <a:srgbClr val="FFC000"/>
                </a:solidFill>
                <a:uFillTx/>
                <a:latin typeface="Univers" pitchFamily="34"/>
              </a:rPr>
              <a:t>M</a:t>
            </a:r>
            <a:r>
              <a:rPr lang="es-EC" sz="1800" b="1" i="0" u="none" strike="noStrike" kern="1200" cap="none" spc="0" baseline="0">
                <a:solidFill>
                  <a:srgbClr val="FFFFFF"/>
                </a:solidFill>
                <a:uFillTx/>
                <a:latin typeface="Calibri"/>
              </a:rPr>
              <a:t> </a:t>
            </a:r>
            <a:r>
              <a:rPr lang="es-EC" sz="1800" b="0" i="0" u="none" strike="noStrike" kern="0" cap="none" spc="0" baseline="0">
                <a:solidFill>
                  <a:srgbClr val="FFFFFF"/>
                </a:solidFill>
                <a:uFillTx/>
                <a:latin typeface="Univers" pitchFamily="34"/>
              </a:rPr>
              <a:t>de niños y niñas se benefician de programas de aprendizaje a distancia gracias al apoyo de UNICEF. </a:t>
            </a:r>
          </a:p>
        </p:txBody>
      </p:sp>
      <p:sp>
        <p:nvSpPr>
          <p:cNvPr id="10" name="Rectangle 24">
            <a:extLst>
              <a:ext uri="{FF2B5EF4-FFF2-40B4-BE49-F238E27FC236}">
                <a16:creationId xmlns:a16="http://schemas.microsoft.com/office/drawing/2014/main" id="{67AB4BBB-152A-4A0B-BC53-9D0040ACA575}"/>
              </a:ext>
            </a:extLst>
          </p:cNvPr>
          <p:cNvSpPr/>
          <p:nvPr/>
        </p:nvSpPr>
        <p:spPr>
          <a:xfrm>
            <a:off x="4863282" y="798792"/>
            <a:ext cx="2930066" cy="1508101"/>
          </a:xfrm>
          <a:prstGeom prst="rect">
            <a:avLst/>
          </a:prstGeom>
          <a:noFill/>
          <a:ln cap="flat">
            <a:noFill/>
            <a:prstDash val="solid"/>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2000" b="1" i="0" u="none" strike="noStrike" kern="1200" cap="none" spc="0" baseline="0">
                <a:solidFill>
                  <a:srgbClr val="FFC000"/>
                </a:solidFill>
                <a:uFillTx/>
                <a:latin typeface="Univers" pitchFamily="34"/>
              </a:rPr>
              <a:t>8</a:t>
            </a:r>
            <a:r>
              <a:rPr lang="es-EC" sz="1300" b="1" i="0" u="none" strike="noStrike" kern="1200" cap="none" spc="0" baseline="0">
                <a:solidFill>
                  <a:srgbClr val="FFFFFF"/>
                </a:solidFill>
                <a:uFillTx/>
                <a:latin typeface="Calibri"/>
              </a:rPr>
              <a:t> </a:t>
            </a:r>
            <a:r>
              <a:rPr lang="es-EC" sz="1800" b="0" i="0" u="none" strike="noStrike" kern="1200" cap="none" spc="0" baseline="0">
                <a:solidFill>
                  <a:srgbClr val="FFFFFF"/>
                </a:solidFill>
                <a:uFillTx/>
                <a:latin typeface="Univers" pitchFamily="34"/>
              </a:rPr>
              <a:t>países y </a:t>
            </a:r>
            <a:r>
              <a:rPr lang="es-EC" sz="1800" b="0" i="0" u="none" strike="noStrike" kern="0" cap="none" spc="0" baseline="0">
                <a:solidFill>
                  <a:srgbClr val="FFFFFF"/>
                </a:solidFill>
                <a:uFillTx/>
                <a:latin typeface="Univers" pitchFamily="34"/>
              </a:rPr>
              <a:t> territorios en la región  han abierto completamente sus escuelas</a:t>
            </a:r>
            <a:endParaRPr lang="es-EC" sz="1800" b="0" i="0" u="none" strike="noStrike" kern="1200" cap="none" spc="0" baseline="0">
              <a:solidFill>
                <a:srgbClr val="FFFFFF"/>
              </a:solidFill>
              <a:uFillTx/>
              <a:latin typeface="Univers" pitchFamily="34"/>
            </a:endParaRPr>
          </a:p>
        </p:txBody>
      </p:sp>
      <p:sp>
        <p:nvSpPr>
          <p:cNvPr id="11" name="Rectangle 28">
            <a:extLst>
              <a:ext uri="{FF2B5EF4-FFF2-40B4-BE49-F238E27FC236}">
                <a16:creationId xmlns:a16="http://schemas.microsoft.com/office/drawing/2014/main" id="{4C6B6785-811E-40FF-8342-37E19E3B75A9}"/>
              </a:ext>
            </a:extLst>
          </p:cNvPr>
          <p:cNvSpPr/>
          <p:nvPr/>
        </p:nvSpPr>
        <p:spPr>
          <a:xfrm>
            <a:off x="8937482" y="4198933"/>
            <a:ext cx="2949717"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800" b="1" i="0" u="none" strike="noStrike" kern="0" cap="none" spc="0" baseline="0">
                <a:solidFill>
                  <a:srgbClr val="FFC000"/>
                </a:solidFill>
                <a:uFillTx/>
                <a:latin typeface="Univers" pitchFamily="34"/>
              </a:rPr>
              <a:t>89</a:t>
            </a:r>
            <a:r>
              <a:rPr lang="es-EC" sz="1800" b="1" i="0" u="none" strike="noStrike" kern="1200" cap="none" spc="0" baseline="0">
                <a:solidFill>
                  <a:srgbClr val="FFC000"/>
                </a:solidFill>
                <a:uFillTx/>
                <a:latin typeface="Univers" pitchFamily="34"/>
              </a:rPr>
              <a:t>% </a:t>
            </a:r>
            <a:r>
              <a:rPr lang="es-EC" sz="1800" b="0" i="0" u="none" strike="noStrike" kern="0" cap="none" spc="0" baseline="0">
                <a:solidFill>
                  <a:srgbClr val="FFFFFF"/>
                </a:solidFill>
                <a:uFillTx/>
                <a:latin typeface="Univers" pitchFamily="34"/>
              </a:rPr>
              <a:t>países de ALC  no han fijado una fecha de reapertura de las escuelas </a:t>
            </a:r>
          </a:p>
        </p:txBody>
      </p:sp>
      <p:pic>
        <p:nvPicPr>
          <p:cNvPr id="12" name="Picture 11">
            <a:extLst>
              <a:ext uri="{FF2B5EF4-FFF2-40B4-BE49-F238E27FC236}">
                <a16:creationId xmlns:a16="http://schemas.microsoft.com/office/drawing/2014/main" id="{8F517B0B-A89C-490F-B9D4-745C1A5EF46A}"/>
              </a:ext>
            </a:extLst>
          </p:cNvPr>
          <p:cNvPicPr>
            <a:picLocks noChangeAspect="1"/>
          </p:cNvPicPr>
          <p:nvPr/>
        </p:nvPicPr>
        <p:blipFill>
          <a:blip r:embed="rId3">
            <a:biLevel thresh="50000"/>
          </a:blip>
          <a:srcRect b="3450"/>
          <a:stretch>
            <a:fillRect/>
          </a:stretch>
        </p:blipFill>
        <p:spPr>
          <a:xfrm>
            <a:off x="75895" y="619158"/>
            <a:ext cx="899797" cy="868680"/>
          </a:xfrm>
          <a:prstGeom prst="rect">
            <a:avLst/>
          </a:prstGeom>
          <a:noFill/>
          <a:ln cap="flat">
            <a:noFill/>
          </a:ln>
        </p:spPr>
      </p:pic>
      <p:pic>
        <p:nvPicPr>
          <p:cNvPr id="13" name="Picture 2">
            <a:extLst>
              <a:ext uri="{FF2B5EF4-FFF2-40B4-BE49-F238E27FC236}">
                <a16:creationId xmlns:a16="http://schemas.microsoft.com/office/drawing/2014/main" id="{6A342C6B-6B8B-4E70-9B67-A15E9501FEB9}"/>
              </a:ext>
            </a:extLst>
          </p:cNvPr>
          <p:cNvPicPr>
            <a:picLocks noChangeAspect="1"/>
          </p:cNvPicPr>
          <p:nvPr/>
        </p:nvPicPr>
        <p:blipFill>
          <a:blip r:embed="rId4"/>
          <a:srcRect l="44541" t="22365" r="20014" b="29199"/>
          <a:stretch>
            <a:fillRect/>
          </a:stretch>
        </p:blipFill>
        <p:spPr>
          <a:xfrm>
            <a:off x="4354052" y="817418"/>
            <a:ext cx="823910" cy="900117"/>
          </a:xfrm>
          <a:prstGeom prst="rect">
            <a:avLst/>
          </a:prstGeom>
          <a:noFill/>
          <a:ln cap="flat">
            <a:noFill/>
          </a:ln>
        </p:spPr>
      </p:pic>
      <p:pic>
        <p:nvPicPr>
          <p:cNvPr id="14" name="Picture 2">
            <a:extLst>
              <a:ext uri="{FF2B5EF4-FFF2-40B4-BE49-F238E27FC236}">
                <a16:creationId xmlns:a16="http://schemas.microsoft.com/office/drawing/2014/main" id="{7E2D0370-EA3F-4D50-BEBB-07CDDD3995E8}"/>
              </a:ext>
            </a:extLst>
          </p:cNvPr>
          <p:cNvPicPr>
            <a:picLocks noChangeAspect="1"/>
          </p:cNvPicPr>
          <p:nvPr/>
        </p:nvPicPr>
        <p:blipFill>
          <a:blip r:embed="rId4"/>
          <a:srcRect l="44541" t="22365" r="20014" b="29199"/>
          <a:stretch>
            <a:fillRect/>
          </a:stretch>
        </p:blipFill>
        <p:spPr>
          <a:xfrm>
            <a:off x="4360389" y="2549438"/>
            <a:ext cx="823910" cy="900117"/>
          </a:xfrm>
          <a:prstGeom prst="rect">
            <a:avLst/>
          </a:prstGeom>
          <a:noFill/>
          <a:ln cap="flat">
            <a:noFill/>
          </a:ln>
        </p:spPr>
      </p:pic>
      <p:pic>
        <p:nvPicPr>
          <p:cNvPr id="15" name="Picture 3">
            <a:extLst>
              <a:ext uri="{FF2B5EF4-FFF2-40B4-BE49-F238E27FC236}">
                <a16:creationId xmlns:a16="http://schemas.microsoft.com/office/drawing/2014/main" id="{0E8B792A-6014-4D58-A29A-3F28C5C05515}"/>
              </a:ext>
            </a:extLst>
          </p:cNvPr>
          <p:cNvPicPr>
            <a:picLocks noChangeAspect="1"/>
          </p:cNvPicPr>
          <p:nvPr/>
        </p:nvPicPr>
        <p:blipFill>
          <a:blip r:embed="rId5"/>
          <a:srcRect l="14572" t="3302" r="14985" b="16002"/>
          <a:stretch>
            <a:fillRect/>
          </a:stretch>
        </p:blipFill>
        <p:spPr>
          <a:xfrm>
            <a:off x="137653" y="4198933"/>
            <a:ext cx="776289" cy="839784"/>
          </a:xfrm>
          <a:prstGeom prst="rect">
            <a:avLst/>
          </a:prstGeom>
          <a:noFill/>
          <a:ln cap="flat">
            <a:noFill/>
          </a:ln>
        </p:spPr>
      </p:pic>
      <p:pic>
        <p:nvPicPr>
          <p:cNvPr id="16" name="Picture 4">
            <a:extLst>
              <a:ext uri="{FF2B5EF4-FFF2-40B4-BE49-F238E27FC236}">
                <a16:creationId xmlns:a16="http://schemas.microsoft.com/office/drawing/2014/main" id="{24A1DE0C-C386-4C54-B401-D9EE6DED210B}"/>
              </a:ext>
            </a:extLst>
          </p:cNvPr>
          <p:cNvPicPr>
            <a:picLocks noChangeAspect="1"/>
          </p:cNvPicPr>
          <p:nvPr/>
        </p:nvPicPr>
        <p:blipFill>
          <a:blip r:embed="rId6">
            <a:grayscl/>
          </a:blip>
          <a:srcRect l="10965" t="5182" r="3429"/>
          <a:stretch>
            <a:fillRect/>
          </a:stretch>
        </p:blipFill>
        <p:spPr>
          <a:xfrm>
            <a:off x="75895" y="2432514"/>
            <a:ext cx="931865" cy="900117"/>
          </a:xfrm>
          <a:prstGeom prst="rect">
            <a:avLst/>
          </a:prstGeom>
          <a:noFill/>
          <a:ln cap="flat">
            <a:noFill/>
          </a:ln>
        </p:spPr>
      </p:pic>
      <p:pic>
        <p:nvPicPr>
          <p:cNvPr id="17" name="Picture 5">
            <a:extLst>
              <a:ext uri="{FF2B5EF4-FFF2-40B4-BE49-F238E27FC236}">
                <a16:creationId xmlns:a16="http://schemas.microsoft.com/office/drawing/2014/main" id="{C8D4DA83-CF89-41B8-B6EE-C7896AD3F77C}"/>
              </a:ext>
            </a:extLst>
          </p:cNvPr>
          <p:cNvPicPr>
            <a:picLocks noChangeAspect="1"/>
          </p:cNvPicPr>
          <p:nvPr/>
        </p:nvPicPr>
        <p:blipFill>
          <a:blip r:embed="rId7"/>
          <a:srcRect l="9245" t="24130" r="5922" b="4218"/>
          <a:stretch>
            <a:fillRect/>
          </a:stretch>
        </p:blipFill>
        <p:spPr>
          <a:xfrm>
            <a:off x="7737186" y="817418"/>
            <a:ext cx="962689" cy="890653"/>
          </a:xfrm>
          <a:prstGeom prst="rect">
            <a:avLst/>
          </a:prstGeom>
          <a:noFill/>
          <a:ln cap="flat">
            <a:noFill/>
          </a:ln>
        </p:spPr>
      </p:pic>
      <p:pic>
        <p:nvPicPr>
          <p:cNvPr id="18" name="Picture 6">
            <a:extLst>
              <a:ext uri="{FF2B5EF4-FFF2-40B4-BE49-F238E27FC236}">
                <a16:creationId xmlns:a16="http://schemas.microsoft.com/office/drawing/2014/main" id="{BE3C50EB-BC27-4CAC-953A-1C78655A67CC}"/>
              </a:ext>
            </a:extLst>
          </p:cNvPr>
          <p:cNvPicPr>
            <a:picLocks noChangeAspect="1"/>
          </p:cNvPicPr>
          <p:nvPr/>
        </p:nvPicPr>
        <p:blipFill>
          <a:blip r:embed="rId8"/>
          <a:srcRect l="3044" r="3044" b="4061"/>
          <a:stretch>
            <a:fillRect/>
          </a:stretch>
        </p:blipFill>
        <p:spPr>
          <a:xfrm>
            <a:off x="7737186" y="2505117"/>
            <a:ext cx="962689" cy="981736"/>
          </a:xfrm>
          <a:prstGeom prst="rect">
            <a:avLst/>
          </a:prstGeom>
          <a:noFill/>
          <a:ln cap="flat">
            <a:noFill/>
          </a:ln>
        </p:spPr>
      </p:pic>
      <p:pic>
        <p:nvPicPr>
          <p:cNvPr id="19" name="Picture 8">
            <a:extLst>
              <a:ext uri="{FF2B5EF4-FFF2-40B4-BE49-F238E27FC236}">
                <a16:creationId xmlns:a16="http://schemas.microsoft.com/office/drawing/2014/main" id="{2D2FFC30-0482-4D24-B543-79B65A99B68C}"/>
              </a:ext>
            </a:extLst>
          </p:cNvPr>
          <p:cNvPicPr>
            <a:picLocks noChangeAspect="1"/>
          </p:cNvPicPr>
          <p:nvPr/>
        </p:nvPicPr>
        <p:blipFill>
          <a:blip r:embed="rId9"/>
          <a:srcRect l="12132" t="11547" r="17654" b="27337"/>
          <a:stretch>
            <a:fillRect/>
          </a:stretch>
        </p:blipFill>
        <p:spPr>
          <a:xfrm>
            <a:off x="7783345" y="4203807"/>
            <a:ext cx="888339" cy="834938"/>
          </a:xfrm>
          <a:prstGeom prst="rect">
            <a:avLst/>
          </a:prstGeom>
          <a:noFill/>
          <a:ln cap="flat">
            <a:noFill/>
          </a:ln>
        </p:spPr>
      </p:pic>
      <p:pic>
        <p:nvPicPr>
          <p:cNvPr id="20" name="Picture 10">
            <a:extLst>
              <a:ext uri="{FF2B5EF4-FFF2-40B4-BE49-F238E27FC236}">
                <a16:creationId xmlns:a16="http://schemas.microsoft.com/office/drawing/2014/main" id="{A4F24C12-5CED-4F4C-BFE6-8AF365DB9B50}"/>
              </a:ext>
            </a:extLst>
          </p:cNvPr>
          <p:cNvPicPr>
            <a:picLocks noChangeAspect="1"/>
          </p:cNvPicPr>
          <p:nvPr/>
        </p:nvPicPr>
        <p:blipFill>
          <a:blip r:embed="rId10"/>
          <a:srcRect/>
          <a:stretch>
            <a:fillRect/>
          </a:stretch>
        </p:blipFill>
        <p:spPr>
          <a:xfrm>
            <a:off x="4349105" y="4235912"/>
            <a:ext cx="823910" cy="834216"/>
          </a:xfrm>
          <a:prstGeom prst="rect">
            <a:avLst/>
          </a:prstGeom>
          <a:noFill/>
          <a:ln cap="flat">
            <a:noFill/>
          </a:ln>
        </p:spPr>
      </p:pic>
      <p:sp>
        <p:nvSpPr>
          <p:cNvPr id="21" name="Rectangle 19">
            <a:extLst>
              <a:ext uri="{FF2B5EF4-FFF2-40B4-BE49-F238E27FC236}">
                <a16:creationId xmlns:a16="http://schemas.microsoft.com/office/drawing/2014/main" id="{05D02B28-2732-4F54-A909-6FAA3939DE5F}"/>
              </a:ext>
            </a:extLst>
          </p:cNvPr>
          <p:cNvSpPr/>
          <p:nvPr/>
        </p:nvSpPr>
        <p:spPr>
          <a:xfrm>
            <a:off x="0" y="5743812"/>
            <a:ext cx="12191996" cy="109260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1" i="0" u="none" strike="noStrike" kern="1200" cap="none" spc="0" baseline="0">
                <a:solidFill>
                  <a:srgbClr val="FFFFFF"/>
                </a:solidFill>
                <a:uFillTx/>
                <a:latin typeface="Univers" pitchFamily="34"/>
              </a:rPr>
              <a:t>Fuentes de información:</a:t>
            </a:r>
            <a:endParaRPr lang="es-EC" sz="1300" b="1" i="0" u="none" strike="noStrike" kern="1200" cap="none" spc="0" baseline="0">
              <a:solidFill>
                <a:srgbClr val="000000"/>
              </a:solidFill>
              <a:uFillTx/>
              <a:latin typeface="Univers"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0" i="0" u="none" strike="noStrike" kern="1200" cap="none" spc="0" baseline="0">
                <a:solidFill>
                  <a:srgbClr val="FFFFFF"/>
                </a:solidFill>
                <a:uFillTx/>
                <a:latin typeface="Univers" pitchFamily="34"/>
                <a:hlinkClick r:id="rId11"/>
              </a:rPr>
              <a:t>Covid-19 y cierre de colegios: Un año de interrupción de la educación</a:t>
            </a:r>
            <a:r>
              <a:rPr lang="es-EC" sz="1300" b="0" i="0" u="none" strike="noStrike" kern="1200" cap="none" spc="0" baseline="0">
                <a:solidFill>
                  <a:srgbClr val="000000"/>
                </a:solidFill>
                <a:uFillTx/>
                <a:latin typeface="Univers" pitchFamily="34"/>
              </a:rPr>
              <a:t>, marzo de 2021 y la información proporcionada por las COs de Unicef.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0" i="0" u="none" strike="noStrike" kern="1200" cap="none" spc="0" baseline="0">
                <a:solidFill>
                  <a:srgbClr val="000000"/>
                </a:solidFill>
                <a:uFillTx/>
                <a:latin typeface="Univers" pitchFamily="34"/>
              </a:rPr>
              <a:t>Clúster Mundial de la Educación, Análisis del rastreador de Promoción, 14 de Agosto del 2020.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0" i="0" u="none" strike="noStrike" kern="1200" cap="none" spc="0" baseline="0">
                <a:solidFill>
                  <a:srgbClr val="000000"/>
                </a:solidFill>
                <a:uFillTx/>
                <a:latin typeface="Univers" pitchFamily="34"/>
              </a:rPr>
              <a:t>Datos extraídos de la Organización de las Naciones Unidas para la Educación, la Ciencia y la Cultura, Instituto de Estadística, </a:t>
            </a:r>
            <a:r>
              <a:rPr lang="es-EC" sz="1300" b="0" i="0" u="none" strike="noStrike" kern="1200" cap="none" spc="0" baseline="0">
                <a:solidFill>
                  <a:srgbClr val="FFFFFF"/>
                </a:solidFill>
                <a:uFillTx/>
                <a:latin typeface="Univers" pitchFamily="34"/>
                <a:hlinkClick r:id="rId12"/>
              </a:rPr>
              <a:t>"Bienvenido a UIS.Stat"</a:t>
            </a:r>
            <a:r>
              <a:rPr lang="es-EC" sz="1300" b="0" i="0" u="sng" strike="noStrike" kern="1200" cap="none" spc="0" baseline="0">
                <a:solidFill>
                  <a:srgbClr val="000000"/>
                </a:solidFill>
                <a:uFillTx/>
                <a:latin typeface="Univers" pitchFamily="34"/>
                <a:hlinkClick r:id="rId12"/>
              </a:rPr>
              <a:t>,</a:t>
            </a:r>
            <a:r>
              <a:rPr lang="es-EC" sz="1300" b="0" i="0" u="none" strike="noStrike" kern="1200" cap="none" spc="0" baseline="0">
                <a:solidFill>
                  <a:srgbClr val="000000"/>
                </a:solidFill>
                <a:uFillTx/>
                <a:latin typeface="Univers" pitchFamily="34"/>
                <a:hlinkClick r:id="rId12"/>
              </a:rPr>
              <a:t> </a:t>
            </a:r>
            <a:r>
              <a:rPr lang="es-EC" sz="1300" b="0" i="0" u="none" strike="noStrike" kern="1200" cap="none" spc="0" baseline="0">
                <a:solidFill>
                  <a:srgbClr val="000000"/>
                </a:solidFill>
                <a:uFillTx/>
                <a:latin typeface="Univers" pitchFamily="34"/>
              </a:rPr>
              <a:t>y la información proporcionada por las COs de Unicef hasta el 31 de marzo del 2021.</a:t>
            </a:r>
            <a:endParaRPr lang="es-EC" sz="1300" b="0" i="0" u="none" strike="noStrike" kern="1200" cap="none" spc="0" baseline="0">
              <a:solidFill>
                <a:srgbClr val="FFFFFF"/>
              </a:solidFill>
              <a:uFillTx/>
              <a:latin typeface="Univers" pitchFamily="34"/>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name="Slide1943">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EDFB-3695-4685-8772-B6A647D37C6A}"/>
              </a:ext>
            </a:extLst>
          </p:cNvPr>
          <p:cNvSpPr txBox="1">
            <a:spLocks noGrp="1"/>
          </p:cNvSpPr>
          <p:nvPr>
            <p:ph type="ctrTitle"/>
          </p:nvPr>
        </p:nvSpPr>
        <p:spPr>
          <a:xfrm>
            <a:off x="1611511" y="0"/>
            <a:ext cx="6674644" cy="651025"/>
          </a:xfrm>
        </p:spPr>
        <p:txBody>
          <a:bodyPr/>
          <a:lstStyle/>
          <a:p>
            <a:pPr lvl="0" algn="l"/>
            <a:r>
              <a:rPr lang="es-EC" sz="3200" b="1">
                <a:solidFill>
                  <a:srgbClr val="FFC000"/>
                </a:solidFill>
                <a:latin typeface="Univers" pitchFamily="34"/>
              </a:rPr>
              <a:t>Estado de reapertura de Escuelas </a:t>
            </a:r>
          </a:p>
        </p:txBody>
      </p:sp>
      <p:pic>
        <p:nvPicPr>
          <p:cNvPr id="3" name="Imagen 3">
            <a:extLst>
              <a:ext uri="{FF2B5EF4-FFF2-40B4-BE49-F238E27FC236}">
                <a16:creationId xmlns:a16="http://schemas.microsoft.com/office/drawing/2014/main" id="{F4B7EA6E-DB7F-4446-9D8C-BA2511E96DA9}"/>
              </a:ext>
            </a:extLst>
          </p:cNvPr>
          <p:cNvPicPr>
            <a:picLocks noChangeAspect="1"/>
          </p:cNvPicPr>
          <p:nvPr/>
        </p:nvPicPr>
        <p:blipFill>
          <a:blip r:embed="rId3"/>
          <a:srcRect l="17586" t="2111" r="699" b="8871"/>
          <a:stretch>
            <a:fillRect/>
          </a:stretch>
        </p:blipFill>
        <p:spPr>
          <a:xfrm>
            <a:off x="3168652" y="578458"/>
            <a:ext cx="5854702" cy="5749774"/>
          </a:xfrm>
          <a:prstGeom prst="rect">
            <a:avLst/>
          </a:prstGeom>
          <a:noFill/>
          <a:ln cap="flat">
            <a:noFill/>
          </a:ln>
        </p:spPr>
      </p:pic>
      <p:grpSp>
        <p:nvGrpSpPr>
          <p:cNvPr id="4" name="Grupo 11">
            <a:extLst>
              <a:ext uri="{FF2B5EF4-FFF2-40B4-BE49-F238E27FC236}">
                <a16:creationId xmlns:a16="http://schemas.microsoft.com/office/drawing/2014/main" id="{619F7C18-EE75-4214-AB69-4FC01020844C}"/>
              </a:ext>
            </a:extLst>
          </p:cNvPr>
          <p:cNvGrpSpPr/>
          <p:nvPr/>
        </p:nvGrpSpPr>
        <p:grpSpPr>
          <a:xfrm>
            <a:off x="3320094" y="4172580"/>
            <a:ext cx="2387289" cy="1724028"/>
            <a:chOff x="3320094" y="4172580"/>
            <a:chExt cx="2387289" cy="1724028"/>
          </a:xfrm>
        </p:grpSpPr>
        <p:sp>
          <p:nvSpPr>
            <p:cNvPr id="5" name="Cuadro de texto 7">
              <a:extLst>
                <a:ext uri="{FF2B5EF4-FFF2-40B4-BE49-F238E27FC236}">
                  <a16:creationId xmlns:a16="http://schemas.microsoft.com/office/drawing/2014/main" id="{CA7279FB-6716-495C-99F5-B8C12391D1F0}"/>
                </a:ext>
              </a:extLst>
            </p:cNvPr>
            <p:cNvSpPr txBox="1"/>
            <p:nvPr/>
          </p:nvSpPr>
          <p:spPr>
            <a:xfrm>
              <a:off x="3342324" y="4172580"/>
              <a:ext cx="1381758" cy="220983"/>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6000"/>
                </a:lnSpc>
                <a:spcBef>
                  <a:spcPts val="0"/>
                </a:spcBef>
                <a:spcAft>
                  <a:spcPts val="800"/>
                </a:spcAft>
                <a:buNone/>
                <a:tabLst/>
                <a:defRPr sz="1800" b="0" i="0" u="none" strike="noStrike" kern="0" cap="none" spc="0" baseline="0">
                  <a:solidFill>
                    <a:srgbClr val="000000"/>
                  </a:solidFill>
                  <a:uFillTx/>
                </a:defRPr>
              </a:pPr>
              <a:r>
                <a:rPr lang="es-EC" sz="900" b="1" i="0" u="none" strike="noStrike" kern="1200" cap="none" spc="0" baseline="0">
                  <a:solidFill>
                    <a:srgbClr val="000000"/>
                  </a:solidFill>
                  <a:uFillTx/>
                  <a:latin typeface="Univers" pitchFamily="34"/>
                  <a:ea typeface="Times New Roman" pitchFamily="18"/>
                </a:rPr>
                <a:t>LEYENDA GENERAL</a:t>
              </a:r>
              <a:endParaRPr lang="es-EC" sz="1050" b="0" i="0" u="none" strike="noStrike" kern="1200" cap="none" spc="0" baseline="0">
                <a:solidFill>
                  <a:srgbClr val="000000"/>
                </a:solidFill>
                <a:uFillTx/>
                <a:latin typeface="Calibri" pitchFamily="34"/>
                <a:ea typeface="Times New Roman" pitchFamily="18"/>
              </a:endParaRPr>
            </a:p>
          </p:txBody>
        </p:sp>
        <p:pic>
          <p:nvPicPr>
            <p:cNvPr id="6" name="Imagen 6">
              <a:extLst>
                <a:ext uri="{FF2B5EF4-FFF2-40B4-BE49-F238E27FC236}">
                  <a16:creationId xmlns:a16="http://schemas.microsoft.com/office/drawing/2014/main" id="{56116724-C956-472E-B9C0-CB30164C2150}"/>
                </a:ext>
              </a:extLst>
            </p:cNvPr>
            <p:cNvPicPr>
              <a:picLocks noChangeAspect="1"/>
            </p:cNvPicPr>
            <p:nvPr/>
          </p:nvPicPr>
          <p:blipFill>
            <a:blip r:embed="rId4"/>
            <a:srcRect l="17251" t="7010"/>
            <a:stretch>
              <a:fillRect/>
            </a:stretch>
          </p:blipFill>
          <p:spPr>
            <a:xfrm>
              <a:off x="3320094" y="4426582"/>
              <a:ext cx="212726" cy="596902"/>
            </a:xfrm>
            <a:prstGeom prst="rect">
              <a:avLst/>
            </a:prstGeom>
            <a:noFill/>
            <a:ln cap="flat">
              <a:noFill/>
            </a:ln>
          </p:spPr>
        </p:pic>
        <p:sp>
          <p:nvSpPr>
            <p:cNvPr id="7" name="Cuadro de texto 5">
              <a:extLst>
                <a:ext uri="{FF2B5EF4-FFF2-40B4-BE49-F238E27FC236}">
                  <a16:creationId xmlns:a16="http://schemas.microsoft.com/office/drawing/2014/main" id="{16F85292-7AAB-4C02-A499-2B9A4331109C}"/>
                </a:ext>
              </a:extLst>
            </p:cNvPr>
            <p:cNvSpPr txBox="1"/>
            <p:nvPr/>
          </p:nvSpPr>
          <p:spPr>
            <a:xfrm>
              <a:off x="3342324" y="5017139"/>
              <a:ext cx="2365059" cy="24066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6000"/>
                </a:lnSpc>
                <a:spcBef>
                  <a:spcPts val="0"/>
                </a:spcBef>
                <a:spcAft>
                  <a:spcPts val="800"/>
                </a:spcAft>
                <a:buNone/>
                <a:tabLst/>
                <a:defRPr sz="1800" b="0" i="0" u="none" strike="noStrike" kern="0" cap="none" spc="0" baseline="0">
                  <a:solidFill>
                    <a:srgbClr val="000000"/>
                  </a:solidFill>
                  <a:uFillTx/>
                </a:defRPr>
              </a:pPr>
              <a:r>
                <a:rPr lang="es-EC" sz="900" b="1" i="0" u="none" strike="noStrike" kern="1200" cap="none" spc="0" baseline="0">
                  <a:solidFill>
                    <a:srgbClr val="000000"/>
                  </a:solidFill>
                  <a:uFillTx/>
                  <a:latin typeface="Univers" pitchFamily="34"/>
                  <a:ea typeface="Times New Roman" pitchFamily="18"/>
                </a:rPr>
                <a:t>LEYENDA ESPECÍFICA PARA BRASIL</a:t>
              </a:r>
              <a:endParaRPr lang="es-EC" sz="1050" b="0" i="0" u="none" strike="noStrike" kern="1200" cap="none" spc="0" baseline="0">
                <a:solidFill>
                  <a:srgbClr val="000000"/>
                </a:solidFill>
                <a:uFillTx/>
                <a:latin typeface="Calibri" pitchFamily="34"/>
                <a:ea typeface="Times New Roman" pitchFamily="18"/>
              </a:endParaRPr>
            </a:p>
          </p:txBody>
        </p:sp>
        <p:pic>
          <p:nvPicPr>
            <p:cNvPr id="8" name="Imagen 8">
              <a:extLst>
                <a:ext uri="{FF2B5EF4-FFF2-40B4-BE49-F238E27FC236}">
                  <a16:creationId xmlns:a16="http://schemas.microsoft.com/office/drawing/2014/main" id="{48916825-A6DF-4967-BC77-871103516752}"/>
                </a:ext>
              </a:extLst>
            </p:cNvPr>
            <p:cNvPicPr>
              <a:picLocks noChangeAspect="1"/>
            </p:cNvPicPr>
            <p:nvPr/>
          </p:nvPicPr>
          <p:blipFill>
            <a:blip r:embed="rId5"/>
            <a:srcRect/>
            <a:stretch>
              <a:fillRect/>
            </a:stretch>
          </p:blipFill>
          <p:spPr>
            <a:xfrm>
              <a:off x="3320094" y="5293361"/>
              <a:ext cx="191767" cy="602617"/>
            </a:xfrm>
            <a:prstGeom prst="rect">
              <a:avLst/>
            </a:prstGeom>
            <a:noFill/>
            <a:ln cap="flat">
              <a:noFill/>
            </a:ln>
          </p:spPr>
        </p:pic>
        <p:sp>
          <p:nvSpPr>
            <p:cNvPr id="9" name="Cuadro de texto 3">
              <a:extLst>
                <a:ext uri="{FF2B5EF4-FFF2-40B4-BE49-F238E27FC236}">
                  <a16:creationId xmlns:a16="http://schemas.microsoft.com/office/drawing/2014/main" id="{FAFC8EFC-0662-4A8E-A67E-227B62122D1F}"/>
                </a:ext>
              </a:extLst>
            </p:cNvPr>
            <p:cNvSpPr txBox="1"/>
            <p:nvPr/>
          </p:nvSpPr>
          <p:spPr>
            <a:xfrm>
              <a:off x="3514404" y="4420858"/>
              <a:ext cx="1368106" cy="616589"/>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l" defTabSz="914400" rtl="0" fontAlgn="auto" hangingPunct="1">
                <a:lnSpc>
                  <a:spcPct val="106000"/>
                </a:lnSpc>
                <a:spcBef>
                  <a:spcPts val="0"/>
                </a:spcBef>
                <a:spcAft>
                  <a:spcPts val="800"/>
                </a:spcAft>
                <a:buNone/>
                <a:tabLst/>
                <a:defRPr sz="1800" b="0" i="0" u="none" strike="noStrike" kern="0" cap="none" spc="0" baseline="0">
                  <a:solidFill>
                    <a:srgbClr val="000000"/>
                  </a:solidFill>
                  <a:uFillTx/>
                </a:defRPr>
              </a:pPr>
              <a:r>
                <a:rPr lang="es-EC" sz="850" b="1" i="0" u="none" strike="noStrike" kern="1200" cap="none" spc="0" baseline="0">
                  <a:solidFill>
                    <a:srgbClr val="000000"/>
                  </a:solidFill>
                  <a:uFillTx/>
                  <a:latin typeface="Century Gothic" pitchFamily="34"/>
                  <a:ea typeface="Times New Roman" pitchFamily="18"/>
                </a:rPr>
                <a:t>Cierre total          Cierre parcial   Apertura total   Receso académico</a:t>
              </a:r>
              <a:endParaRPr lang="es-EC" sz="850" b="1" i="0" u="none" strike="noStrike" kern="1200" cap="none" spc="0" baseline="0">
                <a:solidFill>
                  <a:srgbClr val="000000"/>
                </a:solidFill>
                <a:uFillTx/>
                <a:latin typeface="Calibri" pitchFamily="34"/>
                <a:ea typeface="Times New Roman" pitchFamily="18"/>
              </a:endParaRPr>
            </a:p>
          </p:txBody>
        </p:sp>
        <p:sp>
          <p:nvSpPr>
            <p:cNvPr id="10" name="Cuadro de texto 2">
              <a:extLst>
                <a:ext uri="{FF2B5EF4-FFF2-40B4-BE49-F238E27FC236}">
                  <a16:creationId xmlns:a16="http://schemas.microsoft.com/office/drawing/2014/main" id="{C05FE9C8-159B-453E-9454-FC61BD341FAD}"/>
                </a:ext>
              </a:extLst>
            </p:cNvPr>
            <p:cNvSpPr txBox="1"/>
            <p:nvPr/>
          </p:nvSpPr>
          <p:spPr>
            <a:xfrm>
              <a:off x="3529648" y="5280019"/>
              <a:ext cx="1438588" cy="616589"/>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l" defTabSz="914400" rtl="0" fontAlgn="auto" hangingPunct="1">
                <a:lnSpc>
                  <a:spcPct val="106000"/>
                </a:lnSpc>
                <a:spcBef>
                  <a:spcPts val="0"/>
                </a:spcBef>
                <a:spcAft>
                  <a:spcPts val="800"/>
                </a:spcAft>
                <a:buNone/>
                <a:tabLst/>
                <a:defRPr sz="1800" b="0" i="0" u="none" strike="noStrike" kern="0" cap="none" spc="0" baseline="0">
                  <a:solidFill>
                    <a:srgbClr val="000000"/>
                  </a:solidFill>
                  <a:uFillTx/>
                </a:defRPr>
              </a:pPr>
              <a:r>
                <a:rPr lang="es-EC" sz="850" b="1" i="0" u="none" strike="noStrike" kern="1200" cap="none" spc="0" baseline="0">
                  <a:solidFill>
                    <a:srgbClr val="000000"/>
                  </a:solidFill>
                  <a:uFillTx/>
                  <a:latin typeface="Century Gothic" pitchFamily="34"/>
                  <a:ea typeface="Times New Roman" pitchFamily="18"/>
                </a:rPr>
                <a:t>Reapertura (Febrero) Reapertura (Marzo) Reapertura gradual   Sin fecha establecida</a:t>
              </a:r>
              <a:endParaRPr lang="es-EC" sz="850" b="1" i="0" u="none" strike="noStrike" kern="1200" cap="none" spc="0" baseline="0">
                <a:solidFill>
                  <a:srgbClr val="000000"/>
                </a:solidFill>
                <a:uFillTx/>
                <a:latin typeface="Calibri" pitchFamily="34"/>
                <a:ea typeface="Times New Roman" pitchFamily="18"/>
              </a:endParaRPr>
            </a:p>
          </p:txBody>
        </p:sp>
      </p:grpSp>
      <p:sp>
        <p:nvSpPr>
          <p:cNvPr id="11" name="Rectangle 19">
            <a:extLst>
              <a:ext uri="{FF2B5EF4-FFF2-40B4-BE49-F238E27FC236}">
                <a16:creationId xmlns:a16="http://schemas.microsoft.com/office/drawing/2014/main" id="{0FB04AA3-DD66-421D-A80D-DFDAAFC60846}"/>
              </a:ext>
            </a:extLst>
          </p:cNvPr>
          <p:cNvSpPr/>
          <p:nvPr/>
        </p:nvSpPr>
        <p:spPr>
          <a:xfrm>
            <a:off x="0" y="6177905"/>
            <a:ext cx="12191996" cy="69249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1" i="0" u="none" strike="noStrike" kern="1200" cap="none" spc="0" baseline="0">
                <a:solidFill>
                  <a:srgbClr val="FFFFFF"/>
                </a:solidFill>
                <a:uFillTx/>
                <a:latin typeface="Univers" pitchFamily="34"/>
              </a:rPr>
              <a:t>Fuentes de información: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0" i="0" u="none" strike="noStrike" kern="1200" cap="none" spc="0" baseline="0">
                <a:solidFill>
                  <a:srgbClr val="000000"/>
                </a:solidFill>
                <a:uFillTx/>
                <a:latin typeface="Univers" pitchFamily="34"/>
              </a:rPr>
              <a:t>Datos sobre el número de escuelas abiertas y el número de niños beneficiados por la reapertura de escuelas. Información recibida y actualizada por los Cos de Unicef hasta el 31 de marzo de 2021.</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00B0F0"/>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79A1B1D-C883-4647-B5D8-592826915B04}"/>
              </a:ext>
            </a:extLst>
          </p:cNvPr>
          <p:cNvSpPr txBox="1">
            <a:spLocks noGrp="1"/>
          </p:cNvSpPr>
          <p:nvPr>
            <p:ph type="title"/>
          </p:nvPr>
        </p:nvSpPr>
        <p:spPr>
          <a:xfrm>
            <a:off x="245973" y="-101598"/>
            <a:ext cx="5850029" cy="977895"/>
          </a:xfrm>
        </p:spPr>
        <p:txBody>
          <a:bodyPr/>
          <a:lstStyle/>
          <a:p>
            <a:pPr lvl="0"/>
            <a:r>
              <a:rPr lang="es-EC" b="1">
                <a:solidFill>
                  <a:srgbClr val="FFC000"/>
                </a:solidFill>
                <a:latin typeface="Univers" pitchFamily="34"/>
              </a:rPr>
              <a:t>Principales Acciones </a:t>
            </a:r>
          </a:p>
        </p:txBody>
      </p:sp>
      <p:pic>
        <p:nvPicPr>
          <p:cNvPr id="3" name="Picture 10">
            <a:extLst>
              <a:ext uri="{FF2B5EF4-FFF2-40B4-BE49-F238E27FC236}">
                <a16:creationId xmlns:a16="http://schemas.microsoft.com/office/drawing/2014/main" id="{18BB2AB8-52E2-4AB8-B3F0-A6D8BE6C791C}"/>
              </a:ext>
            </a:extLst>
          </p:cNvPr>
          <p:cNvPicPr>
            <a:picLocks noChangeAspect="1"/>
          </p:cNvPicPr>
          <p:nvPr/>
        </p:nvPicPr>
        <p:blipFill>
          <a:blip r:embed="rId3"/>
          <a:srcRect l="187" t="9875" r="7847"/>
          <a:stretch>
            <a:fillRect/>
          </a:stretch>
        </p:blipFill>
        <p:spPr>
          <a:xfrm>
            <a:off x="6839090" y="14511"/>
            <a:ext cx="5337627" cy="6858000"/>
          </a:xfrm>
          <a:prstGeom prst="rect">
            <a:avLst/>
          </a:prstGeom>
          <a:noFill/>
          <a:ln cap="flat">
            <a:noFill/>
          </a:ln>
        </p:spPr>
      </p:pic>
      <p:graphicFrame>
        <p:nvGraphicFramePr>
          <p:cNvPr id="4" name="Gráfico 8">
            <a:extLst>
              <a:ext uri="{FF2B5EF4-FFF2-40B4-BE49-F238E27FC236}">
                <a16:creationId xmlns:a16="http://schemas.microsoft.com/office/drawing/2014/main" id="{897C51D7-5558-4A6B-B4AA-8C12D42687E7}"/>
              </a:ext>
            </a:extLst>
          </p:cNvPr>
          <p:cNvGraphicFramePr/>
          <p:nvPr/>
        </p:nvGraphicFramePr>
        <p:xfrm>
          <a:off x="0" y="595091"/>
          <a:ext cx="6865260" cy="626291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19">
            <a:extLst>
              <a:ext uri="{FF2B5EF4-FFF2-40B4-BE49-F238E27FC236}">
                <a16:creationId xmlns:a16="http://schemas.microsoft.com/office/drawing/2014/main" id="{16CF043D-62AC-4887-A1F5-F31551C2E9F0}"/>
              </a:ext>
            </a:extLst>
          </p:cNvPr>
          <p:cNvSpPr/>
          <p:nvPr/>
        </p:nvSpPr>
        <p:spPr>
          <a:xfrm>
            <a:off x="6839090" y="6187269"/>
            <a:ext cx="5352915" cy="69249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1" i="0" u="none" strike="noStrike" kern="1200" cap="none" spc="0" baseline="0">
                <a:solidFill>
                  <a:srgbClr val="000000"/>
                </a:solidFill>
                <a:uFillTx/>
                <a:latin typeface="Univers" pitchFamily="34"/>
              </a:rPr>
              <a:t>Fuentes de información: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1300" b="0" i="0" u="none" strike="noStrike" kern="1200" cap="none" spc="0" baseline="0">
                <a:solidFill>
                  <a:srgbClr val="000000"/>
                </a:solidFill>
                <a:uFillTx/>
                <a:latin typeface="Univers" pitchFamily="34"/>
              </a:rPr>
              <a:t>Información recibida y actualizada por los Cos de Unicef hasta el 31 de marzo de 2021.</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681">
    <p:bg>
      <p:bgPr>
        <a:solidFill>
          <a:srgbClr val="00B0F0"/>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8ADD7B-5B0D-46A5-B2C1-B71F15B73E55}"/>
              </a:ext>
            </a:extLst>
          </p:cNvPr>
          <p:cNvSpPr txBox="1"/>
          <p:nvPr/>
        </p:nvSpPr>
        <p:spPr>
          <a:xfrm>
            <a:off x="501054" y="2252542"/>
            <a:ext cx="5258723" cy="4085520"/>
          </a:xfrm>
          <a:prstGeom prst="rect">
            <a:avLst/>
          </a:prstGeom>
          <a:noFill/>
          <a:ln cap="flat">
            <a:noFill/>
          </a:ln>
        </p:spPr>
        <p:txBody>
          <a:bodyPr vert="horz" wrap="square" lIns="0" tIns="0" rIns="0" bIns="0" anchor="t" anchorCtr="0" compatLnSpc="1">
            <a:noAutofit/>
          </a:bodyPr>
          <a:lstStyle/>
          <a:p>
            <a:pPr marL="0" marR="0" lvl="0" indent="0" algn="l" defTabSz="685800" rtl="0" fontAlgn="auto" hangingPunct="1">
              <a:lnSpc>
                <a:spcPct val="90000"/>
              </a:lnSpc>
              <a:spcBef>
                <a:spcPts val="750"/>
              </a:spcBef>
              <a:spcAft>
                <a:spcPts val="0"/>
              </a:spcAft>
              <a:buNone/>
              <a:tabLst/>
              <a:defRPr sz="1800" b="0" i="0" u="none" strike="noStrike" kern="0" cap="none" spc="0" baseline="0">
                <a:solidFill>
                  <a:srgbClr val="000000"/>
                </a:solidFill>
                <a:uFillTx/>
              </a:defRPr>
            </a:pPr>
            <a:endParaRPr lang="es-ES" sz="2133" b="0" i="0" u="none" strike="noStrike" kern="0" cap="none" spc="0" baseline="0">
              <a:solidFill>
                <a:srgbClr val="000000"/>
              </a:solidFill>
              <a:uFillTx/>
              <a:latin typeface="Arial"/>
              <a:ea typeface="Arial"/>
              <a:cs typeface="Arial"/>
            </a:endParaRPr>
          </a:p>
        </p:txBody>
      </p:sp>
      <p:sp>
        <p:nvSpPr>
          <p:cNvPr id="3" name="Slide Number Placeholder 5">
            <a:extLst>
              <a:ext uri="{FF2B5EF4-FFF2-40B4-BE49-F238E27FC236}">
                <a16:creationId xmlns:a16="http://schemas.microsoft.com/office/drawing/2014/main" id="{7ABC8162-5301-4AA9-AF7A-EF8F1B61B1A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51D092-C15D-4345-BF50-6037E9D0BE85}" type="slidenum">
              <a:t>6</a:t>
            </a:fld>
            <a:endParaRPr lang="en-US" sz="1200" b="0" i="0" u="none" strike="noStrike" kern="1200" cap="none" spc="0" baseline="0">
              <a:solidFill>
                <a:srgbClr val="7F7F7F"/>
              </a:solidFill>
              <a:uFillTx/>
              <a:latin typeface="Calibri"/>
            </a:endParaRPr>
          </a:p>
        </p:txBody>
      </p:sp>
      <p:sp>
        <p:nvSpPr>
          <p:cNvPr id="4" name="Rectangle 4">
            <a:extLst>
              <a:ext uri="{FF2B5EF4-FFF2-40B4-BE49-F238E27FC236}">
                <a16:creationId xmlns:a16="http://schemas.microsoft.com/office/drawing/2014/main" id="{49753D24-BAC2-4FEF-AD45-DEC29121CE41}"/>
              </a:ext>
            </a:extLst>
          </p:cNvPr>
          <p:cNvSpPr/>
          <p:nvPr/>
        </p:nvSpPr>
        <p:spPr>
          <a:xfrm>
            <a:off x="521857" y="193962"/>
            <a:ext cx="6265441" cy="921468"/>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0" cap="none" spc="0" baseline="0">
                <a:solidFill>
                  <a:srgbClr val="FFC000"/>
                </a:solidFill>
                <a:uFillTx/>
                <a:latin typeface="Univers" pitchFamily="34"/>
                <a:cs typeface="Arial" pitchFamily="34"/>
              </a:rPr>
              <a:t>¿Que hemos aprendido?  </a:t>
            </a:r>
          </a:p>
          <a:p>
            <a:pPr marL="571500" marR="0" lvl="0" indent="-571500" algn="just" defTabSz="914400" rtl="0" fontAlgn="auto" hangingPunct="1">
              <a:lnSpc>
                <a:spcPct val="7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C" sz="2400" b="0" i="0" u="none" strike="noStrike" kern="1200" cap="none" spc="0" baseline="0">
              <a:solidFill>
                <a:srgbClr val="FFFFFF"/>
              </a:solidFill>
              <a:uFillTx/>
              <a:latin typeface="Calibri Light"/>
            </a:endParaRPr>
          </a:p>
        </p:txBody>
      </p:sp>
      <p:pic>
        <p:nvPicPr>
          <p:cNvPr id="5" name="Picture 5">
            <a:extLst>
              <a:ext uri="{FF2B5EF4-FFF2-40B4-BE49-F238E27FC236}">
                <a16:creationId xmlns:a16="http://schemas.microsoft.com/office/drawing/2014/main" id="{95AB8914-6246-4F01-8A6D-53EA2BF094F2}"/>
              </a:ext>
            </a:extLst>
          </p:cNvPr>
          <p:cNvPicPr>
            <a:picLocks noChangeAspect="1"/>
          </p:cNvPicPr>
          <p:nvPr/>
        </p:nvPicPr>
        <p:blipFill>
          <a:blip r:embed="rId3"/>
          <a:stretch>
            <a:fillRect/>
          </a:stretch>
        </p:blipFill>
        <p:spPr>
          <a:xfrm>
            <a:off x="7173797" y="0"/>
            <a:ext cx="4993629" cy="6858000"/>
          </a:xfrm>
          <a:prstGeom prst="rect">
            <a:avLst/>
          </a:prstGeom>
          <a:noFill/>
          <a:ln cap="flat">
            <a:noFill/>
          </a:ln>
        </p:spPr>
      </p:pic>
      <p:sp>
        <p:nvSpPr>
          <p:cNvPr id="6" name="Rectangle 6">
            <a:extLst>
              <a:ext uri="{FF2B5EF4-FFF2-40B4-BE49-F238E27FC236}">
                <a16:creationId xmlns:a16="http://schemas.microsoft.com/office/drawing/2014/main" id="{F8BDF8CA-9DD1-492B-AD08-9000A933DAE6}"/>
              </a:ext>
            </a:extLst>
          </p:cNvPr>
          <p:cNvSpPr/>
          <p:nvPr/>
        </p:nvSpPr>
        <p:spPr>
          <a:xfrm>
            <a:off x="540474" y="735680"/>
            <a:ext cx="6096003" cy="5262975"/>
          </a:xfrm>
          <a:prstGeom prst="rect">
            <a:avLst/>
          </a:prstGeom>
          <a:noFill/>
          <a:ln cap="flat">
            <a:noFill/>
            <a:prstDash val="solid"/>
          </a:ln>
        </p:spPr>
        <p:txBody>
          <a:bodyPr vert="horz" wrap="square" lIns="91440" tIns="45720" rIns="91440" bIns="45720" anchor="t" anchorCtr="0" compatLnSpc="1">
            <a:spAutoFit/>
          </a:bodyPr>
          <a:lstStyle/>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Univers" pitchFamily="34"/>
                <a:cs typeface="Arial" pitchFamily="34"/>
              </a:rPr>
              <a:t>No hay impacto medible de la reapertura de la escuela en la transmisión de la comunidad</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2400" b="0" i="0" u="none" strike="noStrike" kern="1200" cap="none" spc="0" baseline="0">
              <a:solidFill>
                <a:srgbClr val="FFFFFF"/>
              </a:solidFill>
              <a:uFillTx/>
              <a:latin typeface="Univers" pitchFamily="34"/>
              <a:cs typeface="Arial"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Univers" pitchFamily="34"/>
                <a:cs typeface="Arial" pitchFamily="34"/>
              </a:rPr>
              <a:t>Existen transmisiones limitadas o no reportadas </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2400" b="0" i="0" u="none" strike="noStrike" kern="1200" cap="none" spc="0" baseline="0">
              <a:solidFill>
                <a:srgbClr val="FFFFFF"/>
              </a:solidFill>
              <a:uFillTx/>
              <a:latin typeface="Univers" pitchFamily="34"/>
              <a:cs typeface="Arial"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Univers" pitchFamily="34"/>
                <a:cs typeface="Arial" pitchFamily="34"/>
              </a:rPr>
              <a:t>El refuerzo positivo de las intervenciones clave mejora las posibilidades de una reapertura exitosa </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2400" b="0" i="0" u="none" strike="noStrike" kern="1200" cap="none" spc="0" baseline="0">
              <a:solidFill>
                <a:srgbClr val="FFFFFF"/>
              </a:solidFill>
              <a:uFillTx/>
              <a:latin typeface="Univers" pitchFamily="34"/>
              <a:cs typeface="Arial"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1200" cap="none" spc="0" baseline="0">
                <a:solidFill>
                  <a:srgbClr val="FFFFFF"/>
                </a:solidFill>
                <a:uFillTx/>
                <a:latin typeface="Univers" pitchFamily="34"/>
                <a:cs typeface="Arial" pitchFamily="34"/>
              </a:rPr>
              <a:t>La adopción de enfoques flexibles está demostrando ser eficaz </a:t>
            </a:r>
            <a:endParaRPr lang="en-US" sz="2400" b="0" i="0" u="none" strike="noStrike" kern="1200" cap="none" spc="0" baseline="0">
              <a:solidFill>
                <a:srgbClr val="FFFFFF"/>
              </a:solidFill>
              <a:uFillTx/>
              <a:latin typeface="Univers" pitchFamily="34"/>
              <a:cs typeface="Arial" pitchFamily="34"/>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name="Slide682">
    <p:bg>
      <p:bgPr>
        <a:solidFill>
          <a:srgbClr val="00B0F0"/>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CDDB233-6F1A-41FE-8C55-99EB31805C7B}"/>
              </a:ext>
            </a:extLst>
          </p:cNvPr>
          <p:cNvSpPr txBox="1"/>
          <p:nvPr/>
        </p:nvSpPr>
        <p:spPr>
          <a:xfrm>
            <a:off x="501054" y="2252542"/>
            <a:ext cx="11081348" cy="4085520"/>
          </a:xfrm>
          <a:prstGeom prst="rect">
            <a:avLst/>
          </a:prstGeom>
          <a:noFill/>
          <a:ln cap="flat">
            <a:noFill/>
          </a:ln>
        </p:spPr>
        <p:txBody>
          <a:bodyPr vert="horz" wrap="square" lIns="0" tIns="0" rIns="0" bIns="0" anchor="t" anchorCtr="0" compatLnSpc="1">
            <a:noAutofit/>
          </a:bodyPr>
          <a:lstStyle/>
          <a:p>
            <a:pPr marL="0" marR="0" lvl="0" indent="0" algn="l" defTabSz="685800" rtl="0" fontAlgn="auto" hangingPunct="1">
              <a:lnSpc>
                <a:spcPct val="90000"/>
              </a:lnSpc>
              <a:spcBef>
                <a:spcPts val="750"/>
              </a:spcBef>
              <a:spcAft>
                <a:spcPts val="0"/>
              </a:spcAft>
              <a:buNone/>
              <a:tabLst/>
              <a:defRPr sz="1800" b="0" i="0" u="none" strike="noStrike" kern="0" cap="none" spc="0" baseline="0">
                <a:solidFill>
                  <a:srgbClr val="000000"/>
                </a:solidFill>
                <a:uFillTx/>
              </a:defRPr>
            </a:pPr>
            <a:endParaRPr lang="fr-CH" sz="2133" b="0" i="0" u="none" strike="noStrike" kern="1200" cap="none" spc="0" baseline="0">
              <a:solidFill>
                <a:srgbClr val="000000"/>
              </a:solidFill>
              <a:uFillTx/>
              <a:latin typeface="Arial"/>
              <a:ea typeface="Arial"/>
              <a:cs typeface="Arial"/>
            </a:endParaRPr>
          </a:p>
        </p:txBody>
      </p:sp>
      <p:sp>
        <p:nvSpPr>
          <p:cNvPr id="3" name="Slide Number Placeholder 5">
            <a:extLst>
              <a:ext uri="{FF2B5EF4-FFF2-40B4-BE49-F238E27FC236}">
                <a16:creationId xmlns:a16="http://schemas.microsoft.com/office/drawing/2014/main" id="{F3634342-B043-41B3-A0A4-5538DF9F186C}"/>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008E42-5273-4D12-86BE-DFE1F31566F4}" type="slidenum">
              <a:t>7</a:t>
            </a:fld>
            <a:endParaRPr lang="en-US" sz="1200" b="0" i="0" u="none" strike="noStrike" kern="1200" cap="none" spc="0" baseline="0">
              <a:solidFill>
                <a:srgbClr val="7F7F7F"/>
              </a:solidFill>
              <a:uFillTx/>
              <a:latin typeface="Calibri"/>
            </a:endParaRPr>
          </a:p>
        </p:txBody>
      </p:sp>
      <p:sp>
        <p:nvSpPr>
          <p:cNvPr id="4" name="Rectangle 4">
            <a:extLst>
              <a:ext uri="{FF2B5EF4-FFF2-40B4-BE49-F238E27FC236}">
                <a16:creationId xmlns:a16="http://schemas.microsoft.com/office/drawing/2014/main" id="{C4CE5E08-7325-4F5B-8D17-E553BF97F8A9}"/>
              </a:ext>
            </a:extLst>
          </p:cNvPr>
          <p:cNvSpPr/>
          <p:nvPr/>
        </p:nvSpPr>
        <p:spPr>
          <a:xfrm>
            <a:off x="228600" y="215898"/>
            <a:ext cx="5842001" cy="560461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0" cap="none" spc="0" baseline="0">
                <a:solidFill>
                  <a:srgbClr val="FFC000"/>
                </a:solidFill>
                <a:uFillTx/>
                <a:latin typeface="Univers" pitchFamily="34"/>
                <a:cs typeface="Arial" pitchFamily="34"/>
              </a:rPr>
              <a:t>¿Que hemos aprendido?  </a:t>
            </a:r>
          </a:p>
          <a:p>
            <a:pPr marL="571500" marR="0" lvl="0" indent="-571500" algn="just" defTabSz="914400" rtl="0" fontAlgn="auto" hangingPunct="1">
              <a:lnSpc>
                <a:spcPct val="7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C" sz="2600" b="0" i="0" u="none" strike="noStrike" kern="1200" cap="none" spc="0" baseline="0">
              <a:solidFill>
                <a:srgbClr val="FFFFFF"/>
              </a:solidFill>
              <a:uFillTx/>
              <a:latin typeface="Univers"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0" cap="none" spc="0" baseline="0">
                <a:solidFill>
                  <a:srgbClr val="FFFFFF"/>
                </a:solidFill>
                <a:uFillTx/>
                <a:latin typeface="Univers" pitchFamily="34"/>
              </a:rPr>
              <a:t>Los procesos de reapertura basados en el riesgo y la capacidad de cada contexto han logrado abrir procesos </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2400" b="0" i="0" u="none" strike="noStrike" kern="0" cap="none" spc="0" baseline="0">
              <a:solidFill>
                <a:srgbClr val="FFFFFF"/>
              </a:solidFill>
              <a:uFillTx/>
              <a:latin typeface="Univers"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0" cap="none" spc="0" baseline="0">
                <a:solidFill>
                  <a:srgbClr val="FFFFFF"/>
                </a:solidFill>
                <a:uFillTx/>
                <a:latin typeface="Univers" pitchFamily="34"/>
              </a:rPr>
              <a:t>El compromiso con las partes interesadas es fundamental para adoptar medidas innovadoras y eficaces </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2400" b="0" i="0" u="none" strike="noStrike" kern="0" cap="none" spc="0" baseline="0">
              <a:solidFill>
                <a:srgbClr val="FFFFFF"/>
              </a:solidFill>
              <a:uFillTx/>
              <a:latin typeface="Univers"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400" b="0" i="0" u="none" strike="noStrike" kern="0" cap="none" spc="0" baseline="0">
                <a:solidFill>
                  <a:srgbClr val="FFFFFF"/>
                </a:solidFill>
                <a:uFillTx/>
                <a:latin typeface="Univers" pitchFamily="34"/>
              </a:rPr>
              <a:t>Es clave disponer de recursos suficientes y flexibles y permitir medidas de mitigación de riesgos. </a:t>
            </a:r>
          </a:p>
        </p:txBody>
      </p:sp>
      <p:pic>
        <p:nvPicPr>
          <p:cNvPr id="5" name="0AEEC4FD-40C3-4A19-8088-E4D616E9DCB5">
            <a:extLst>
              <a:ext uri="{FF2B5EF4-FFF2-40B4-BE49-F238E27FC236}">
                <a16:creationId xmlns:a16="http://schemas.microsoft.com/office/drawing/2014/main" id="{BA9ACEB9-6B42-4D9B-A7FB-3E3042AA132B}"/>
              </a:ext>
            </a:extLst>
          </p:cNvPr>
          <p:cNvPicPr>
            <a:picLocks noChangeAspect="1"/>
          </p:cNvPicPr>
          <p:nvPr/>
        </p:nvPicPr>
        <p:blipFill>
          <a:blip r:embed="rId3"/>
          <a:srcRect/>
          <a:stretch>
            <a:fillRect/>
          </a:stretch>
        </p:blipFill>
        <p:spPr>
          <a:xfrm>
            <a:off x="6476996" y="0"/>
            <a:ext cx="5715000" cy="6858000"/>
          </a:xfrm>
          <a:prstGeom prst="rect">
            <a:avLst/>
          </a:prstGeom>
          <a:noFill/>
          <a:ln cap="flat">
            <a:noFill/>
          </a:ln>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name="Slide2045">
    <p:bg>
      <p:bgPr>
        <a:solidFill>
          <a:srgbClr val="00B0F0"/>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9ABF72B-2ADA-44F5-9254-D0273F75A587}"/>
              </a:ext>
            </a:extLst>
          </p:cNvPr>
          <p:cNvSpPr txBox="1"/>
          <p:nvPr/>
        </p:nvSpPr>
        <p:spPr>
          <a:xfrm>
            <a:off x="501054" y="2252542"/>
            <a:ext cx="11081348" cy="4085520"/>
          </a:xfrm>
          <a:prstGeom prst="rect">
            <a:avLst/>
          </a:prstGeom>
          <a:noFill/>
          <a:ln cap="flat">
            <a:noFill/>
          </a:ln>
        </p:spPr>
        <p:txBody>
          <a:bodyPr vert="horz" wrap="square" lIns="0" tIns="0" rIns="0" bIns="0" anchor="t" anchorCtr="0" compatLnSpc="1">
            <a:noAutofit/>
          </a:bodyPr>
          <a:lstStyle/>
          <a:p>
            <a:pPr marL="0" marR="0" lvl="0" indent="0" algn="l" defTabSz="685800" rtl="0" fontAlgn="auto" hangingPunct="1">
              <a:lnSpc>
                <a:spcPct val="90000"/>
              </a:lnSpc>
              <a:spcBef>
                <a:spcPts val="750"/>
              </a:spcBef>
              <a:spcAft>
                <a:spcPts val="0"/>
              </a:spcAft>
              <a:buNone/>
              <a:tabLst/>
              <a:defRPr sz="1800" b="0" i="0" u="none" strike="noStrike" kern="0" cap="none" spc="0" baseline="0">
                <a:solidFill>
                  <a:srgbClr val="000000"/>
                </a:solidFill>
                <a:uFillTx/>
              </a:defRPr>
            </a:pPr>
            <a:endParaRPr lang="fr-CH" sz="2133" b="0" i="0" u="none" strike="noStrike" kern="1200" cap="none" spc="0" baseline="0">
              <a:solidFill>
                <a:srgbClr val="000000"/>
              </a:solidFill>
              <a:uFillTx/>
              <a:latin typeface="Arial"/>
              <a:ea typeface="Arial"/>
              <a:cs typeface="Arial"/>
            </a:endParaRPr>
          </a:p>
        </p:txBody>
      </p:sp>
      <p:sp>
        <p:nvSpPr>
          <p:cNvPr id="3" name="Slide Number Placeholder 5">
            <a:extLst>
              <a:ext uri="{FF2B5EF4-FFF2-40B4-BE49-F238E27FC236}">
                <a16:creationId xmlns:a16="http://schemas.microsoft.com/office/drawing/2014/main" id="{6D6CA99D-55A5-48EC-B465-F36E5500000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AC7ECE-2A17-4204-BE7B-FA44B6C601A0}" type="slidenum">
              <a:t>8</a:t>
            </a:fld>
            <a:endParaRPr lang="en-US" sz="1200" b="0" i="0" u="none" strike="noStrike" kern="1200" cap="none" spc="0" baseline="0">
              <a:solidFill>
                <a:srgbClr val="7F7F7F"/>
              </a:solidFill>
              <a:uFillTx/>
              <a:latin typeface="Calibri"/>
            </a:endParaRPr>
          </a:p>
        </p:txBody>
      </p:sp>
      <p:sp>
        <p:nvSpPr>
          <p:cNvPr id="4" name="Rectangle 4">
            <a:extLst>
              <a:ext uri="{FF2B5EF4-FFF2-40B4-BE49-F238E27FC236}">
                <a16:creationId xmlns:a16="http://schemas.microsoft.com/office/drawing/2014/main" id="{B435595B-A59F-4CE5-8BE4-8369AC67BF10}"/>
              </a:ext>
            </a:extLst>
          </p:cNvPr>
          <p:cNvSpPr/>
          <p:nvPr/>
        </p:nvSpPr>
        <p:spPr>
          <a:xfrm>
            <a:off x="228600" y="215898"/>
            <a:ext cx="5842001" cy="5881612"/>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600" b="1" i="0" u="none" strike="noStrike" kern="1200" cap="none" spc="0" baseline="0">
              <a:solidFill>
                <a:srgbClr val="FFC000"/>
              </a:solidFill>
              <a:uFillTx/>
              <a:latin typeface="Univers"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a:solidFill>
                  <a:srgbClr val="FFC000"/>
                </a:solidFill>
                <a:uFillTx/>
                <a:latin typeface="Univers" pitchFamily="34"/>
                <a:cs typeface="Arial" pitchFamily="34"/>
              </a:rPr>
              <a:t>Mensajes Clave</a:t>
            </a:r>
          </a:p>
          <a:p>
            <a:pPr marL="0" marR="0" lvl="0" indent="0" algn="just"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s-EC" sz="2600" b="0" i="0" u="none" strike="noStrike" kern="1200" cap="none" spc="0" baseline="0">
              <a:solidFill>
                <a:srgbClr val="FFFFFF"/>
              </a:solidFill>
              <a:uFillTx/>
              <a:latin typeface="Univers" pitchFamily="34"/>
            </a:endParaRP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000" b="0" i="0" u="none" strike="noStrike" kern="0" cap="none" spc="0" baseline="0">
                <a:solidFill>
                  <a:srgbClr val="FFFFFF"/>
                </a:solidFill>
                <a:uFillTx/>
                <a:latin typeface="Univers" pitchFamily="34"/>
              </a:rPr>
              <a:t>Las decisiones de reapertura deben partir de la evidencia epidemiológica y el análisis de beneficios y riesgos incluyendo factores socioeconómicos del contexto local.</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000" b="0" i="0" u="none" strike="noStrike" kern="0" cap="none" spc="0" baseline="0">
                <a:solidFill>
                  <a:srgbClr val="FFFFFF"/>
                </a:solidFill>
                <a:uFillTx/>
                <a:latin typeface="Univers" pitchFamily="34"/>
              </a:rPr>
              <a:t>Los cierres de escuelas tienen consecuencias devastadoras, con los mas vulnerables pagando el precio más alto.</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000" b="0" i="0" u="none" strike="noStrike" kern="0" cap="none" spc="0" baseline="0">
                <a:solidFill>
                  <a:srgbClr val="FFFFFF"/>
                </a:solidFill>
                <a:uFillTx/>
                <a:latin typeface="Univers" pitchFamily="34"/>
              </a:rPr>
              <a:t>Sin medidas urgentes y una mayor inversión, una crisis de aprendizaje podría convertirse en una catástrofe de aprendizaje. </a:t>
            </a:r>
          </a:p>
          <a:p>
            <a:pPr marL="457200" marR="0" lvl="0" indent="-457200" algn="just"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2000" b="0" i="0" u="none" strike="noStrike" kern="0" cap="none" spc="0" baseline="0">
                <a:solidFill>
                  <a:srgbClr val="FFFFFF"/>
                </a:solidFill>
                <a:uFillTx/>
                <a:latin typeface="Univers" pitchFamily="34"/>
              </a:rPr>
              <a:t>Cuando los gobiernos decidan mantener las escuelas cerradas, deben ampliar las oportunidades de aprendizaje remoto para todos los niño</a:t>
            </a:r>
          </a:p>
        </p:txBody>
      </p:sp>
      <p:pic>
        <p:nvPicPr>
          <p:cNvPr id="5" name="0AEEC4FD-40C3-4A19-8088-E4D616E9DCB5">
            <a:extLst>
              <a:ext uri="{FF2B5EF4-FFF2-40B4-BE49-F238E27FC236}">
                <a16:creationId xmlns:a16="http://schemas.microsoft.com/office/drawing/2014/main" id="{D05598AE-6CFE-4ED1-B73C-4C56CDD40E16}"/>
              </a:ext>
            </a:extLst>
          </p:cNvPr>
          <p:cNvPicPr>
            <a:picLocks noChangeAspect="1"/>
          </p:cNvPicPr>
          <p:nvPr/>
        </p:nvPicPr>
        <p:blipFill>
          <a:blip r:embed="rId3"/>
          <a:srcRect/>
          <a:stretch>
            <a:fillRect/>
          </a:stretch>
        </p:blipFill>
        <p:spPr>
          <a:xfrm>
            <a:off x="6476996" y="0"/>
            <a:ext cx="5715000" cy="6858000"/>
          </a:xfrm>
          <a:prstGeom prst="rect">
            <a:avLst/>
          </a:prstGeom>
          <a:noFill/>
          <a:ln cap="flat">
            <a:noFill/>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name="Slide1941">
    <p:bg>
      <p:bgPr>
        <a:solidFill>
          <a:srgbClr val="00B0F0"/>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0293B48-EC38-4EE7-B84E-20CF1AC87467}"/>
              </a:ext>
            </a:extLst>
          </p:cNvPr>
          <p:cNvSpPr/>
          <p:nvPr/>
        </p:nvSpPr>
        <p:spPr>
          <a:xfrm>
            <a:off x="7737808" y="1763649"/>
            <a:ext cx="3983135" cy="70788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C" sz="4000" b="1" i="1" u="none" strike="noStrike" kern="0" cap="none" spc="0" baseline="0">
                <a:solidFill>
                  <a:srgbClr val="FFC000"/>
                </a:solidFill>
                <a:uFillTx/>
                <a:latin typeface="Calibri"/>
              </a:rPr>
              <a:t>!Muchas gracias!</a:t>
            </a:r>
            <a:endParaRPr lang="es-EC" sz="4000" b="1" i="1" u="none" strike="noStrike" kern="1200" cap="none" spc="0" baseline="0">
              <a:solidFill>
                <a:srgbClr val="FFC000"/>
              </a:solidFill>
              <a:uFillTx/>
              <a:latin typeface="Tahoma" pitchFamily="34"/>
              <a:ea typeface="Tahoma" pitchFamily="34"/>
              <a:cs typeface="Tahoma" pitchFamily="34"/>
            </a:endParaRPr>
          </a:p>
        </p:txBody>
      </p:sp>
      <p:pic>
        <p:nvPicPr>
          <p:cNvPr id="3" name="Picture 11">
            <a:extLst>
              <a:ext uri="{FF2B5EF4-FFF2-40B4-BE49-F238E27FC236}">
                <a16:creationId xmlns:a16="http://schemas.microsoft.com/office/drawing/2014/main" id="{A92D3C8F-3D2E-4848-AB91-D4787252A087}"/>
              </a:ext>
            </a:extLst>
          </p:cNvPr>
          <p:cNvPicPr>
            <a:picLocks noChangeAspect="1"/>
          </p:cNvPicPr>
          <p:nvPr/>
        </p:nvPicPr>
        <p:blipFill>
          <a:blip r:embed="rId3"/>
          <a:stretch>
            <a:fillRect/>
          </a:stretch>
        </p:blipFill>
        <p:spPr>
          <a:xfrm>
            <a:off x="9925510" y="5507742"/>
            <a:ext cx="1943218" cy="1186287"/>
          </a:xfrm>
          <a:prstGeom prst="rect">
            <a:avLst/>
          </a:prstGeom>
          <a:noFill/>
          <a:ln cap="flat">
            <a:noFill/>
          </a:ln>
        </p:spPr>
      </p:pic>
      <p:sp>
        <p:nvSpPr>
          <p:cNvPr id="4" name="Rectangle 4">
            <a:extLst>
              <a:ext uri="{FF2B5EF4-FFF2-40B4-BE49-F238E27FC236}">
                <a16:creationId xmlns:a16="http://schemas.microsoft.com/office/drawing/2014/main" id="{F49A7C8F-47DB-4500-935D-0E829F437DE7}"/>
              </a:ext>
            </a:extLst>
          </p:cNvPr>
          <p:cNvSpPr/>
          <p:nvPr/>
        </p:nvSpPr>
        <p:spPr>
          <a:xfrm>
            <a:off x="8244111" y="2964292"/>
            <a:ext cx="3788231" cy="172355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800" b="1" i="1" u="none" strike="noStrike" kern="1200" cap="none" spc="0" baseline="0">
                <a:solidFill>
                  <a:srgbClr val="FFFFFF"/>
                </a:solidFill>
                <a:uFillTx/>
                <a:latin typeface="Calibri Light"/>
                <a:ea typeface="Tahoma" pitchFamily="34"/>
                <a:cs typeface="Tahoma" pitchFamily="34"/>
              </a:rPr>
              <a:t>Ruth Custode 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800" b="1" i="1" u="none" strike="noStrike" kern="1200" cap="none" spc="0" baseline="0">
                <a:solidFill>
                  <a:srgbClr val="FFFFFF"/>
                </a:solidFill>
                <a:uFillTx/>
                <a:latin typeface="Calibri Light"/>
                <a:ea typeface="Tahoma" pitchFamily="34"/>
                <a:cs typeface="Tahoma" pitchFamily="34"/>
                <a:hlinkClick r:id="rId4"/>
              </a:rPr>
              <a:t>rcustode@unicef.org</a:t>
            </a:r>
            <a:endParaRPr lang="es-EC" sz="1800" b="1" i="1" u="none" strike="noStrike" kern="1200" cap="none" spc="0" baseline="0">
              <a:solidFill>
                <a:srgbClr val="FFFFFF"/>
              </a:solidFill>
              <a:uFillTx/>
              <a:latin typeface="Calibri Light"/>
              <a:ea typeface="Tahoma" pitchFamily="34"/>
              <a:cs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800" b="0" i="1" u="none" strike="noStrike" kern="1200" cap="none" spc="0" baseline="0">
                <a:solidFill>
                  <a:srgbClr val="FFFFFF"/>
                </a:solidFill>
                <a:uFillTx/>
                <a:latin typeface="Calibri Light"/>
                <a:ea typeface="Calibri" pitchFamily="34"/>
                <a:cs typeface="Arial" pitchFamily="34"/>
              </a:rPr>
              <a:t>Especialista Regional de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800" b="0" i="1" u="none" strike="noStrike" kern="1200" cap="none" spc="0" baseline="0">
                <a:solidFill>
                  <a:srgbClr val="FFFFFF"/>
                </a:solidFill>
                <a:uFillTx/>
                <a:latin typeface="Calibri Light"/>
                <a:ea typeface="Calibri" pitchFamily="34"/>
                <a:cs typeface="Arial" pitchFamily="34"/>
              </a:rPr>
              <a:t>Educación  en Emergencias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600" b="1" i="1" u="none" strike="noStrike" kern="1200" cap="none" spc="0" baseline="0">
                <a:solidFill>
                  <a:srgbClr val="FFFFFF"/>
                </a:solidFill>
                <a:uFillTx/>
                <a:latin typeface="Calibri Light"/>
                <a:ea typeface="Calibri" pitchFamily="34"/>
                <a:cs typeface="Calibri Light" pitchFamily="34"/>
              </a:rPr>
              <a:t>Twitter: @lizcusm</a:t>
            </a:r>
            <a:endParaRPr lang="es-EC" sz="1600" b="0" i="1" u="none" strike="noStrike" kern="1200" cap="none" spc="0" baseline="0">
              <a:solidFill>
                <a:srgbClr val="FFFFFF"/>
              </a:solidFill>
              <a:uFillTx/>
              <a:latin typeface="Calibri Light"/>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EC" sz="1800" b="1" i="1" u="none" strike="noStrike" kern="1200" cap="none" spc="0" baseline="0">
                <a:solidFill>
                  <a:srgbClr val="FFFFFF"/>
                </a:solidFill>
                <a:uFillTx/>
                <a:latin typeface="Calibri Light"/>
                <a:ea typeface="Calibri" pitchFamily="34"/>
                <a:cs typeface="Calibri Light" pitchFamily="34"/>
              </a:rPr>
              <a:t>UNICEF LACRO</a:t>
            </a:r>
          </a:p>
        </p:txBody>
      </p:sp>
      <p:pic>
        <p:nvPicPr>
          <p:cNvPr id="5" name="6FA645DA-C944-47C2-851E-268B1DD7C9AF">
            <a:extLst>
              <a:ext uri="{FF2B5EF4-FFF2-40B4-BE49-F238E27FC236}">
                <a16:creationId xmlns:a16="http://schemas.microsoft.com/office/drawing/2014/main" id="{0F771952-2CA9-4EF9-85D8-5AC74B3FBB46}"/>
              </a:ext>
            </a:extLst>
          </p:cNvPr>
          <p:cNvPicPr>
            <a:picLocks noChangeAspect="1"/>
          </p:cNvPicPr>
          <p:nvPr/>
        </p:nvPicPr>
        <p:blipFill>
          <a:blip r:embed="rId5"/>
          <a:srcRect/>
          <a:stretch>
            <a:fillRect/>
          </a:stretch>
        </p:blipFill>
        <p:spPr>
          <a:xfrm>
            <a:off x="0" y="0"/>
            <a:ext cx="6850739" cy="6858000"/>
          </a:xfrm>
          <a:prstGeom prst="rect">
            <a:avLst/>
          </a:prstGeom>
          <a:noFill/>
          <a:ln cap="flat">
            <a:noFill/>
          </a:ln>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2768</TotalTime>
  <Words>943</Words>
  <Application>Microsoft Office PowerPoint</Application>
  <PresentationFormat>Panorámica</PresentationFormat>
  <Paragraphs>98</Paragraphs>
  <Slides>9</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Calibri</vt:lpstr>
      <vt:lpstr>Calibri Light</vt:lpstr>
      <vt:lpstr>Century Gothic</vt:lpstr>
      <vt:lpstr>Tahoma</vt:lpstr>
      <vt:lpstr>Univers</vt:lpstr>
      <vt:lpstr>Verdana</vt:lpstr>
      <vt:lpstr>Wingdings</vt:lpstr>
      <vt:lpstr>office theme</vt:lpstr>
      <vt:lpstr>COVID-19:  Reapertura  de las escuelas- aprendizaje </vt:lpstr>
      <vt:lpstr>El impacto del cierre de las escuelas</vt:lpstr>
      <vt:lpstr>    Visión general </vt:lpstr>
      <vt:lpstr>Estado de reapertura de Escuelas </vt:lpstr>
      <vt:lpstr>Principales Acciones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Learning- Reopening schools</dc:title>
  <dc:creator>Linda Jones</dc:creator>
  <cp:lastModifiedBy>Bárbara Helueni</cp:lastModifiedBy>
  <cp:revision>82</cp:revision>
  <dcterms:created xsi:type="dcterms:W3CDTF">2020-07-29T18:49:18Z</dcterms:created>
  <dcterms:modified xsi:type="dcterms:W3CDTF">2021-04-12T19:06:33Z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0x0101009BA85F8052A6DA4FA3E31FF9F74C69700081F9E491B21A7C4D94CBC54A195634F8</vt:lpwstr>
  </property>
  <property fmtid="{D5CDD505-2E9C-101B-9397-08002B2CF9AE}" pid="3" name="TaxKeyword">
    <vt:lpwstr/>
  </property>
  <property fmtid="{D5CDD505-2E9C-101B-9397-08002B2CF9AE}" pid="4" name="Topic">
    <vt:lpwstr/>
  </property>
  <property fmtid="{D5CDD505-2E9C-101B-9397-08002B2CF9AE}" pid="5" name="OfficeDivision">
    <vt:lpwstr>2;#Programme Division-456D|b599cc08-53d0-4ecf-afce-40bdcdf910e2</vt:lpwstr>
  </property>
  <property fmtid="{D5CDD505-2E9C-101B-9397-08002B2CF9AE}" pid="6" name="DocumentType">
    <vt:lpwstr/>
  </property>
  <property fmtid="{D5CDD505-2E9C-101B-9397-08002B2CF9AE}" pid="7" name="GeographicScope">
    <vt:lpwstr/>
  </property>
</Properties>
</file>