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media/image22.jpg" ContentType="image/jpg"/>
  <Override PartName="/ppt/media/image24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72" r:id="rId15"/>
    <p:sldId id="268" r:id="rId16"/>
    <p:sldId id="269" r:id="rId17"/>
    <p:sldId id="270" r:id="rId18"/>
    <p:sldId id="271" r:id="rId19"/>
  </p:sldIdLst>
  <p:sldSz cx="12192000" cy="6858000"/>
  <p:notesSz cx="6858000" cy="9144000"/>
  <p:embeddedFontLst>
    <p:embeddedFont>
      <p:font typeface="Archiv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y0Lwvrnghqs03SjVD0lnYnRC2l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Montes" initials="" lastIdx="1" clrIdx="0"/>
  <p:cmAuthor id="1" name="Laura Osorio" initials="LO" lastIdx="2" clrIdx="1">
    <p:extLst>
      <p:ext uri="{19B8F6BF-5375-455C-9EA6-DF929625EA0E}">
        <p15:presenceInfo xmlns:p15="http://schemas.microsoft.com/office/powerpoint/2012/main" userId="S-1-5-21-747546677-1535223771-895933718-1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23T16:46:25.233" idx="1">
    <p:pos x="6000" y="0"/>
    <p:text>Incluiría una diapo con los informes FORCYT que colaboran con el diagnóstico sobre los Sistemas de información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zsSEj1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8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391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4b6cf2e9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54b6cf2e9c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54b6cf2e9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s-ES" sz="1200" b="1">
                <a:latin typeface="Calibri"/>
                <a:ea typeface="Calibri"/>
                <a:cs typeface="Calibri"/>
                <a:sym typeface="Calibri"/>
              </a:rPr>
              <a:t>Normalización</a:t>
            </a: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 de la información a efectos comparativos.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s-ES" sz="1200" b="1">
                <a:latin typeface="Calibri"/>
                <a:ea typeface="Calibri"/>
                <a:cs typeface="Calibri"/>
                <a:sym typeface="Calibri"/>
              </a:rPr>
              <a:t>Actualización:</a:t>
            </a: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 a efectos de mantener vigente la información.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s-ES" sz="1200" b="1">
                <a:latin typeface="Calibri"/>
                <a:ea typeface="Calibri"/>
                <a:cs typeface="Calibri"/>
                <a:sym typeface="Calibri"/>
              </a:rPr>
              <a:t>Representatividad</a:t>
            </a: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: número de países que adoptan determinada metodología para recopilar y hacer visible la información, además de comprometerse con su actualización periódica.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7" y="0"/>
            <a:ext cx="121872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 descr="Imagen que contiene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4013" y="669540"/>
            <a:ext cx="1617987" cy="10515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>
            <a:spLocks noGrp="1"/>
          </p:cNvSpPr>
          <p:nvPr>
            <p:ph type="pic" idx="2"/>
          </p:nvPr>
        </p:nvSpPr>
        <p:spPr>
          <a:xfrm>
            <a:off x="1047375" y="1039091"/>
            <a:ext cx="6375890" cy="4493722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8261544" y="1891420"/>
            <a:ext cx="2966438" cy="116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3"/>
          </p:nvPr>
        </p:nvSpPr>
        <p:spPr>
          <a:xfrm>
            <a:off x="8261543" y="3060486"/>
            <a:ext cx="2966438" cy="66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4"/>
          </p:nvPr>
        </p:nvSpPr>
        <p:spPr>
          <a:xfrm>
            <a:off x="8261543" y="4174319"/>
            <a:ext cx="2966438" cy="52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5"/>
          </p:nvPr>
        </p:nvSpPr>
        <p:spPr>
          <a:xfrm>
            <a:off x="8261543" y="4719684"/>
            <a:ext cx="2966438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a">
  <p:cSld name="Tabl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06074"/>
            <a:ext cx="510987" cy="3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6"/>
          <p:cNvSpPr txBox="1"/>
          <p:nvPr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27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760601" y="344808"/>
            <a:ext cx="5887750" cy="4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 b="1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2"/>
          </p:nvPr>
        </p:nvSpPr>
        <p:spPr>
          <a:xfrm>
            <a:off x="760601" y="794167"/>
            <a:ext cx="5852913" cy="21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5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737" y="0"/>
            <a:ext cx="121872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7" descr="Imagen que contiene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15" y="737210"/>
            <a:ext cx="2155934" cy="140110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7"/>
          <p:cNvSpPr>
            <a:spLocks noGrp="1"/>
          </p:cNvSpPr>
          <p:nvPr>
            <p:ph type="pic" idx="2"/>
          </p:nvPr>
        </p:nvSpPr>
        <p:spPr>
          <a:xfrm>
            <a:off x="4774310" y="1042753"/>
            <a:ext cx="6375890" cy="4493722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7"/>
          <p:cNvSpPr txBox="1">
            <a:spLocks noGrp="1"/>
          </p:cNvSpPr>
          <p:nvPr>
            <p:ph type="body" idx="1"/>
          </p:nvPr>
        </p:nvSpPr>
        <p:spPr>
          <a:xfrm>
            <a:off x="1158229" y="2345457"/>
            <a:ext cx="3380316" cy="49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3"/>
          </p:nvPr>
        </p:nvSpPr>
        <p:spPr>
          <a:xfrm>
            <a:off x="1158228" y="2844621"/>
            <a:ext cx="3380316" cy="49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4"/>
          </p:nvPr>
        </p:nvSpPr>
        <p:spPr>
          <a:xfrm>
            <a:off x="1427356" y="5798634"/>
            <a:ext cx="3111189" cy="8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/>
          <p:nvPr/>
        </p:nvSpPr>
        <p:spPr>
          <a:xfrm rot="10800000" flipH="1">
            <a:off x="0" y="711200"/>
            <a:ext cx="1811867" cy="508000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 txBox="1"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1"/>
          </p:nvPr>
        </p:nvSpPr>
        <p:spPr>
          <a:xfrm>
            <a:off x="2589888" y="2133600"/>
            <a:ext cx="8789313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dt" idx="10"/>
          </p:nvPr>
        </p:nvSpPr>
        <p:spPr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ftr" idx="11"/>
          </p:nvPr>
        </p:nvSpPr>
        <p:spPr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sldNum" idx="12"/>
          </p:nvPr>
        </p:nvSpPr>
        <p:spPr>
          <a:xfrm>
            <a:off x="681567" y="787401"/>
            <a:ext cx="7810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2">
  <p:cSld name="Encabezado de sección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/>
          <p:nvPr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>
            <a:spLocks noGrp="1"/>
          </p:cNvSpPr>
          <p:nvPr>
            <p:ph type="pic" idx="2"/>
          </p:nvPr>
        </p:nvSpPr>
        <p:spPr>
          <a:xfrm>
            <a:off x="3963722" y="-1585"/>
            <a:ext cx="827560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688313" y="1268292"/>
            <a:ext cx="3003793" cy="18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688313" y="3162614"/>
            <a:ext cx="3003793" cy="114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2850785" y="4925442"/>
            <a:ext cx="1186945" cy="270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n">
  <p:cSld name="Texto e image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06074"/>
            <a:ext cx="510987" cy="3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760601" y="344808"/>
            <a:ext cx="5887750" cy="4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None/>
              <a:defRPr sz="27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760601" y="794167"/>
            <a:ext cx="5852913" cy="21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3"/>
          </p:nvPr>
        </p:nvSpPr>
        <p:spPr>
          <a:xfrm>
            <a:off x="814140" y="3642615"/>
            <a:ext cx="3590925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/>
          <p:nvPr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27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27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9"/>
          <p:cNvSpPr>
            <a:spLocks noGrp="1"/>
          </p:cNvSpPr>
          <p:nvPr>
            <p:ph type="pic" idx="4"/>
          </p:nvPr>
        </p:nvSpPr>
        <p:spPr>
          <a:xfrm>
            <a:off x="5378450" y="1595887"/>
            <a:ext cx="6183313" cy="45994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3">
  <p:cSld name="Encabezado de sección 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>
            <a:spLocks noGrp="1"/>
          </p:cNvSpPr>
          <p:nvPr>
            <p:ph type="pic" idx="2"/>
          </p:nvPr>
        </p:nvSpPr>
        <p:spPr>
          <a:xfrm>
            <a:off x="3916392" y="0"/>
            <a:ext cx="827560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0"/>
          <p:cNvSpPr/>
          <p:nvPr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688313" y="1268292"/>
            <a:ext cx="3003793" cy="18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688313" y="3162614"/>
            <a:ext cx="3003793" cy="114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8" name="Google Shape;3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21" y="5666381"/>
            <a:ext cx="2733691" cy="121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ndice">
  <p:cSld name="Índic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/>
          <p:nvPr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1"/>
          <p:cNvSpPr>
            <a:spLocks noGrp="1"/>
          </p:cNvSpPr>
          <p:nvPr>
            <p:ph type="pic" idx="2"/>
          </p:nvPr>
        </p:nvSpPr>
        <p:spPr>
          <a:xfrm>
            <a:off x="1013899" y="2355010"/>
            <a:ext cx="3986857" cy="3950898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358576" y="937944"/>
            <a:ext cx="5894403" cy="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3"/>
          </p:nvPr>
        </p:nvSpPr>
        <p:spPr>
          <a:xfrm>
            <a:off x="4358576" y="1388794"/>
            <a:ext cx="7127981" cy="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4"/>
          </p:nvPr>
        </p:nvSpPr>
        <p:spPr>
          <a:xfrm>
            <a:off x="5356363" y="2355011"/>
            <a:ext cx="5779950" cy="395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071251" y="-207966"/>
            <a:ext cx="2627888" cy="115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>
            <a:spLocks noGrp="1"/>
          </p:cNvSpPr>
          <p:nvPr>
            <p:ph type="pic" idx="2"/>
          </p:nvPr>
        </p:nvSpPr>
        <p:spPr>
          <a:xfrm>
            <a:off x="3916392" y="0"/>
            <a:ext cx="827560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2"/>
          <p:cNvSpPr/>
          <p:nvPr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688313" y="1268292"/>
            <a:ext cx="3003793" cy="18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688313" y="3162614"/>
            <a:ext cx="3003793" cy="114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6211" y="5808259"/>
            <a:ext cx="1976389" cy="171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dos columnas">
  <p:cSld name="Texto en dos columna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06074"/>
            <a:ext cx="510987" cy="3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3"/>
          <p:cNvSpPr txBox="1"/>
          <p:nvPr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27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27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3"/>
          </p:nvPr>
        </p:nvSpPr>
        <p:spPr>
          <a:xfrm>
            <a:off x="620977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4"/>
          </p:nvPr>
        </p:nvSpPr>
        <p:spPr>
          <a:xfrm>
            <a:off x="620977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5"/>
          </p:nvPr>
        </p:nvSpPr>
        <p:spPr>
          <a:xfrm>
            <a:off x="760601" y="344808"/>
            <a:ext cx="5887750" cy="4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None/>
              <a:defRPr sz="27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6"/>
          </p:nvPr>
        </p:nvSpPr>
        <p:spPr>
          <a:xfrm>
            <a:off x="760601" y="794167"/>
            <a:ext cx="5852913" cy="21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y múltiples imágenes">
  <p:cSld name="Texto y múltiples imágene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06074"/>
            <a:ext cx="510987" cy="3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4"/>
          <p:cNvSpPr txBox="1"/>
          <p:nvPr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2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4"/>
          <p:cNvSpPr>
            <a:spLocks noGrp="1"/>
          </p:cNvSpPr>
          <p:nvPr>
            <p:ph type="pic" idx="2"/>
          </p:nvPr>
        </p:nvSpPr>
        <p:spPr>
          <a:xfrm>
            <a:off x="781784" y="2252389"/>
            <a:ext cx="3310713" cy="189547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864308" y="4376387"/>
            <a:ext cx="3145663" cy="137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>
            <a:spLocks noGrp="1"/>
          </p:cNvSpPr>
          <p:nvPr>
            <p:ph type="pic" idx="3"/>
          </p:nvPr>
        </p:nvSpPr>
        <p:spPr>
          <a:xfrm>
            <a:off x="4309789" y="2252390"/>
            <a:ext cx="3310713" cy="189547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4"/>
          <p:cNvSpPr>
            <a:spLocks noGrp="1"/>
          </p:cNvSpPr>
          <p:nvPr>
            <p:ph type="pic" idx="4"/>
          </p:nvPr>
        </p:nvSpPr>
        <p:spPr>
          <a:xfrm>
            <a:off x="7837794" y="2252389"/>
            <a:ext cx="3310713" cy="189547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5"/>
          </p:nvPr>
        </p:nvSpPr>
        <p:spPr>
          <a:xfrm>
            <a:off x="4392313" y="4376387"/>
            <a:ext cx="3145663" cy="137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6"/>
          </p:nvPr>
        </p:nvSpPr>
        <p:spPr>
          <a:xfrm>
            <a:off x="7920318" y="4376387"/>
            <a:ext cx="3145663" cy="137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7"/>
          </p:nvPr>
        </p:nvSpPr>
        <p:spPr>
          <a:xfrm>
            <a:off x="760601" y="344808"/>
            <a:ext cx="5887750" cy="4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sz="27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8"/>
          </p:nvPr>
        </p:nvSpPr>
        <p:spPr>
          <a:xfrm>
            <a:off x="760601" y="794167"/>
            <a:ext cx="5852913" cy="21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y gráfico">
  <p:cSld name="Texto y gráfic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06074"/>
            <a:ext cx="510987" cy="3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814140" y="3642615"/>
            <a:ext cx="3590925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 i="0" u="none" strike="noStrik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>
            <a:spLocks noGrp="1"/>
          </p:cNvSpPr>
          <p:nvPr>
            <p:ph type="chart" idx="2"/>
          </p:nvPr>
        </p:nvSpPr>
        <p:spPr>
          <a:xfrm>
            <a:off x="5378116" y="1540042"/>
            <a:ext cx="6183647" cy="465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/>
          <p:nvPr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27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27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3"/>
          </p:nvPr>
        </p:nvSpPr>
        <p:spPr>
          <a:xfrm>
            <a:off x="760601" y="344808"/>
            <a:ext cx="5887750" cy="4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None/>
              <a:defRPr sz="27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4"/>
          </p:nvPr>
        </p:nvSpPr>
        <p:spPr>
          <a:xfrm>
            <a:off x="760601" y="794167"/>
            <a:ext cx="5852913" cy="21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1055688" y="1036069"/>
            <a:ext cx="10080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1055688" y="2370258"/>
            <a:ext cx="10080624" cy="350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7015">
          <p15:clr>
            <a:srgbClr val="F26B43"/>
          </p15:clr>
        </p15:guide>
        <p15:guide id="3" pos="665">
          <p15:clr>
            <a:srgbClr val="F26B43"/>
          </p15:clr>
        </p15:guide>
        <p15:guide id="4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redindices.org/indicador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edindices.org/novedades/163-nuevas-publicaciones-sobre-las-capacidades-de-produccion-de-indicadores-en-iberoamerica" TargetMode="Externa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y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10495722" y="5062330"/>
            <a:ext cx="1696278" cy="179567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 rot="5400000">
            <a:off x="3988903" y="4750904"/>
            <a:ext cx="1106557" cy="310763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5829822" y="3055207"/>
            <a:ext cx="2054087" cy="384975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241439" y="3955897"/>
            <a:ext cx="5711686" cy="188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877815" y="2742389"/>
            <a:ext cx="7938052" cy="194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5497" y="1253518"/>
            <a:ext cx="1687266" cy="153644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8128160" y="795130"/>
            <a:ext cx="1254379" cy="64460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805" y="1466589"/>
            <a:ext cx="5711686" cy="128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>
            <a:spLocks noGrp="1"/>
          </p:cNvSpPr>
          <p:nvPr>
            <p:ph type="body" idx="1"/>
          </p:nvPr>
        </p:nvSpPr>
        <p:spPr>
          <a:xfrm>
            <a:off x="1904099" y="3266095"/>
            <a:ext cx="83838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0" dirty="0"/>
              <a:t>Trayectoria de la Red INDICES en el monitoreo de la educación superior</a:t>
            </a: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endParaRPr dirty="0"/>
          </a:p>
        </p:txBody>
      </p:sp>
      <p:sp>
        <p:nvSpPr>
          <p:cNvPr id="111" name="Google Shape;111;p1"/>
          <p:cNvSpPr txBox="1">
            <a:spLocks noGrp="1"/>
          </p:cNvSpPr>
          <p:nvPr>
            <p:ph type="body" idx="4"/>
          </p:nvPr>
        </p:nvSpPr>
        <p:spPr>
          <a:xfrm>
            <a:off x="3625667" y="4737414"/>
            <a:ext cx="4940663" cy="54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s-ES" b="1" dirty="0" err="1"/>
              <a:t>Webinar</a:t>
            </a:r>
            <a:r>
              <a:rPr lang="es-ES" b="1" dirty="0"/>
              <a:t>: Experiencias regionales de monitoreo temático de la educación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body" idx="5"/>
          </p:nvPr>
        </p:nvSpPr>
        <p:spPr>
          <a:xfrm>
            <a:off x="3970943" y="5606151"/>
            <a:ext cx="3964363" cy="74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1600" dirty="0"/>
              <a:t>Laura Osorio (OCTS/OEI)</a:t>
            </a:r>
            <a:endParaRPr sz="1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1600" dirty="0"/>
              <a:t>Junio 2023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645450" y="2495295"/>
            <a:ext cx="3003793" cy="18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/>
              <a:t>Red como sistema de información 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4063734" y="243973"/>
            <a:ext cx="7723453" cy="637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Anualmente se lleva a cabo una recopilación de información coordinada por el OCTS, teniendo en cuenta las indicaciones metodológicas del Manual de Lima y las condiciones y capacidades propias de cada país.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fecha se solicitan 137 indicadores.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39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3734" y="3468146"/>
            <a:ext cx="7500937" cy="178911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/>
          <p:nvPr/>
        </p:nvSpPr>
        <p:spPr>
          <a:xfrm>
            <a:off x="11787187" y="3824413"/>
            <a:ext cx="191975" cy="107657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7E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4063734" y="2844224"/>
            <a:ext cx="75009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Total y porcentaje de indicadores respondidos por país y en promedio según año de relevamiento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627330" y="1109407"/>
            <a:ext cx="3003793" cy="18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dirty="0"/>
              <a:t>Información serie temporal 2010-2020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1F8600F-70F7-4B7B-BFB0-E94F082BF8F2}"/>
              </a:ext>
            </a:extLst>
          </p:cNvPr>
          <p:cNvSpPr/>
          <p:nvPr/>
        </p:nvSpPr>
        <p:spPr>
          <a:xfrm>
            <a:off x="627329" y="3136611"/>
            <a:ext cx="2324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De los 137 indicadores solicitados en el formulario se han podido construir más de 20 indicadores con información regional. 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13676A45-14F9-4867-B3DC-D38EA26696B0}"/>
              </a:ext>
            </a:extLst>
          </p:cNvPr>
          <p:cNvSpPr txBox="1">
            <a:spLocks/>
          </p:cNvSpPr>
          <p:nvPr/>
        </p:nvSpPr>
        <p:spPr>
          <a:xfrm>
            <a:off x="3962399" y="145774"/>
            <a:ext cx="8229601" cy="6712226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s-AR" sz="1900" dirty="0">
                <a:latin typeface="Calibri" panose="020F0502020204030204" pitchFamily="34" charset="0"/>
                <a:cs typeface="Calibri" panose="020F0502020204030204" pitchFamily="34" charset="0"/>
              </a:rPr>
              <a:t>Población total</a:t>
            </a:r>
          </a:p>
          <a:p>
            <a:pPr marL="285750" indent="-285750"/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Población en la franja etaria de 18 a 24 años</a:t>
            </a:r>
          </a:p>
          <a:p>
            <a:pPr marL="285750" indent="-285750"/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Estudiantes en la educación superior</a:t>
            </a:r>
          </a:p>
          <a:p>
            <a:pPr marL="285750" indent="-285750"/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Cantidad de estudiantes por sexo</a:t>
            </a:r>
          </a:p>
          <a:p>
            <a:pPr marL="285750" indent="-285750"/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Cantidad de estudiantes por nivel CINE</a:t>
            </a:r>
          </a:p>
          <a:p>
            <a:pPr marL="285750" indent="-285750"/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Cantidad de estudiantes de sexo femenino por nivel CINE</a:t>
            </a:r>
          </a:p>
          <a:p>
            <a:pPr marL="285750" indent="-285750"/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Cantidad de estudiantes por sector de gestión</a:t>
            </a:r>
          </a:p>
          <a:p>
            <a:pPr marL="285750" indent="-285750"/>
            <a:r>
              <a:rPr lang="es-AR" sz="1900" dirty="0">
                <a:latin typeface="Calibri" panose="020F0502020204030204" pitchFamily="34" charset="0"/>
                <a:cs typeface="Calibri" panose="020F0502020204030204" pitchFamily="34" charset="0"/>
              </a:rPr>
              <a:t>Estudiantes de primer título </a:t>
            </a:r>
          </a:p>
          <a:p>
            <a:pPr marL="285750" indent="-285750"/>
            <a:r>
              <a:rPr lang="es-AR" sz="1900" dirty="0">
                <a:latin typeface="Calibri" panose="020F0502020204030204" pitchFamily="34" charset="0"/>
                <a:cs typeface="Calibri" panose="020F0502020204030204" pitchFamily="34" charset="0"/>
              </a:rPr>
              <a:t>Estudiantes de primer título por cada diez mil habitantes</a:t>
            </a:r>
          </a:p>
          <a:p>
            <a:pPr marL="285750" indent="-285750"/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Estudiantes de primer título por modalidad</a:t>
            </a:r>
          </a:p>
          <a:p>
            <a:pPr marL="285750" indent="-285750"/>
            <a:r>
              <a:rPr lang="es-AR" sz="1900" dirty="0">
                <a:latin typeface="Calibri" panose="020F0502020204030204" pitchFamily="34" charset="0"/>
                <a:cs typeface="Calibri" panose="020F0502020204030204" pitchFamily="34" charset="0"/>
              </a:rPr>
              <a:t>Graduados</a:t>
            </a:r>
          </a:p>
          <a:p>
            <a:pPr marL="285750" indent="-285750"/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Cantidad de graduados por nivel CINE </a:t>
            </a:r>
          </a:p>
          <a:p>
            <a:pPr marL="285750" indent="-285750"/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Cantidad de graduados por sexo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Cantidad de graduados por sector de gestión</a:t>
            </a:r>
            <a:endParaRPr lang="es-A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Personal académico </a:t>
            </a:r>
          </a:p>
          <a:p>
            <a:pPr marL="285750" indent="-285750"/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Cantidad de personal académico por sexo </a:t>
            </a:r>
          </a:p>
          <a:p>
            <a:pPr marL="285750" indent="-285750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Cantidad de personal académico por sector de gestión</a:t>
            </a:r>
          </a:p>
          <a:p>
            <a:pPr marL="285750" indent="-285750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Gasto total en relación al PIB</a:t>
            </a:r>
          </a:p>
          <a:p>
            <a:pPr marL="285750" indent="-285750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Gasto total en educación superior PPC</a:t>
            </a:r>
          </a:p>
          <a:p>
            <a:pPr marL="285750" indent="-285750"/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PIB en PPC</a:t>
            </a:r>
          </a:p>
          <a:p>
            <a:pPr marL="285750" indent="-285750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Gasto público en educación superior PPC</a:t>
            </a:r>
          </a:p>
          <a:p>
            <a:pPr marL="285750" indent="-285750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A299C6-3C7B-44AC-8995-64AB06F590F1}"/>
              </a:ext>
            </a:extLst>
          </p:cNvPr>
          <p:cNvSpPr txBox="1"/>
          <p:nvPr/>
        </p:nvSpPr>
        <p:spPr>
          <a:xfrm>
            <a:off x="8299795" y="4444867"/>
            <a:ext cx="3525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Descripción de los sistemas:</a:t>
            </a:r>
          </a:p>
          <a:p>
            <a:r>
              <a:rPr lang="es-AR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normativo</a:t>
            </a:r>
          </a:p>
          <a:p>
            <a:r>
              <a:rPr lang="es-AR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Organismos de regulación Organización institucional </a:t>
            </a:r>
          </a:p>
          <a:p>
            <a:r>
              <a:rPr lang="es-AR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Tipos de instituciones </a:t>
            </a:r>
          </a:p>
          <a:p>
            <a:r>
              <a:rPr lang="es-AR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Mecanismos de ingreso </a:t>
            </a:r>
          </a:p>
          <a:p>
            <a:r>
              <a:rPr lang="es-AR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 de formación</a:t>
            </a:r>
          </a:p>
        </p:txBody>
      </p:sp>
    </p:spTree>
    <p:extLst>
      <p:ext uri="{BB962C8B-B14F-4D97-AF65-F5344CB8AC3E}">
        <p14:creationId xmlns:p14="http://schemas.microsoft.com/office/powerpoint/2010/main" val="306395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 idx="4294967295"/>
          </p:nvPr>
        </p:nvSpPr>
        <p:spPr>
          <a:xfrm>
            <a:off x="442911" y="2495550"/>
            <a:ext cx="3263657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sz="4000">
                <a:solidFill>
                  <a:schemeClr val="lt1"/>
                </a:solidFill>
              </a:rPr>
              <a:t>Información pública</a:t>
            </a:r>
            <a:br>
              <a:rPr lang="es-ES" sz="4000">
                <a:solidFill>
                  <a:schemeClr val="lt1"/>
                </a:solidFill>
              </a:rPr>
            </a:br>
            <a:br>
              <a:rPr lang="es-ES" sz="4000">
                <a:solidFill>
                  <a:schemeClr val="lt1"/>
                </a:solidFill>
              </a:rPr>
            </a:br>
            <a:endParaRPr sz="4000">
              <a:solidFill>
                <a:schemeClr val="lt1"/>
              </a:solidFill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3706569" y="243974"/>
            <a:ext cx="7723453" cy="637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0" y="243974"/>
            <a:ext cx="8191500" cy="542048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295946" y="2954214"/>
            <a:ext cx="3263657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ES" sz="2000" u="sng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http://www.redindices.org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4398101" y="5664455"/>
            <a:ext cx="7396297" cy="877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Red pone a disposición un repositorio online que contiene la información cualitativa y cuantitativa aportada por los países. Más de 100 indicadores comparativos para la serie temporal 2011-2020.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/>
        </p:nvSpPr>
        <p:spPr>
          <a:xfrm>
            <a:off x="442911" y="2495550"/>
            <a:ext cx="3263657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Panorama de la Educación Superior en Iberoamérica</a:t>
            </a:r>
            <a:br>
              <a:rPr lang="es-E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656900"/>
            <a:ext cx="3379995" cy="477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/>
          <p:nvPr/>
        </p:nvSpPr>
        <p:spPr>
          <a:xfrm>
            <a:off x="4486274" y="5663297"/>
            <a:ext cx="70723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Publicación anual basada en el relevamiento de datos de la Red INDICES, con estimaciones regionales, incluye unos 20 de indicadores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/>
        </p:nvSpPr>
        <p:spPr>
          <a:xfrm>
            <a:off x="442911" y="1562100"/>
            <a:ext cx="3263657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37500" lnSpcReduction="20000"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es-ES" sz="5300" b="1" dirty="0">
                <a:solidFill>
                  <a:schemeClr val="lt1"/>
                </a:solidFill>
              </a:rPr>
              <a:t>Análisis de las  capacidades para la  producción de indicadores  de educación superior en  Iberoamérica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es-E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AC6CACC-9220-49C8-A3EE-10DB542B052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1814" y="1494444"/>
            <a:ext cx="2357218" cy="2195473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C53DBABD-7D8F-49E6-8BB2-83D8BE301C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0475" y="511990"/>
            <a:ext cx="1615801" cy="1050110"/>
          </a:xfrm>
          <a:prstGeom prst="rect">
            <a:avLst/>
          </a:prstGeom>
        </p:spPr>
      </p:pic>
      <p:pic>
        <p:nvPicPr>
          <p:cNvPr id="7" name="object 9">
            <a:extLst>
              <a:ext uri="{FF2B5EF4-FFF2-40B4-BE49-F238E27FC236}">
                <a16:creationId xmlns:a16="http://schemas.microsoft.com/office/drawing/2014/main" id="{59D6FB92-471A-48B1-8580-9A0A955D467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6276" y="754255"/>
            <a:ext cx="813074" cy="53162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4BB1A9-9213-4271-8BD8-F26DFF242457}"/>
              </a:ext>
            </a:extLst>
          </p:cNvPr>
          <p:cNvSpPr/>
          <p:nvPr/>
        </p:nvSpPr>
        <p:spPr>
          <a:xfrm>
            <a:off x="442911" y="3429000"/>
            <a:ext cx="3073155" cy="22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7" defTabSz="913486">
              <a:spcBef>
                <a:spcPts val="500"/>
              </a:spcBef>
            </a:pPr>
            <a:r>
              <a:rPr lang="es-ES" sz="1600" b="1" spc="-5" dirty="0">
                <a:solidFill>
                  <a:schemeClr val="bg1"/>
                </a:solidFill>
              </a:rPr>
              <a:t>PROGRAMA FORCYT</a:t>
            </a:r>
          </a:p>
          <a:p>
            <a:pPr marL="12687" defTabSz="913486">
              <a:spcBef>
                <a:spcPts val="500"/>
              </a:spcBef>
            </a:pPr>
            <a:r>
              <a:rPr lang="es-ES" sz="1200" b="1" spc="-5" dirty="0">
                <a:solidFill>
                  <a:schemeClr val="bg1"/>
                </a:solidFill>
              </a:rPr>
              <a:t>Fortalecimiento de los Sistemas  Científicos en Iberoamérica</a:t>
            </a:r>
          </a:p>
          <a:p>
            <a:pPr marL="12687" defTabSz="913486">
              <a:spcBef>
                <a:spcPts val="500"/>
              </a:spcBef>
            </a:pPr>
            <a:endParaRPr lang="es-ES" sz="1200" b="1" spc="-5" dirty="0">
              <a:solidFill>
                <a:schemeClr val="bg1"/>
              </a:solidFill>
            </a:endParaRPr>
          </a:p>
          <a:p>
            <a:pPr marL="12687" defTabSz="913486">
              <a:spcBef>
                <a:spcPts val="500"/>
              </a:spcBef>
            </a:pPr>
            <a:r>
              <a:rPr lang="es-ES" sz="1200" b="1" spc="-5" dirty="0">
                <a:solidFill>
                  <a:schemeClr val="bg1"/>
                </a:solidFill>
              </a:rPr>
              <a:t>Estudio realizado por el Centro Redes disponible en </a:t>
            </a:r>
          </a:p>
          <a:p>
            <a:pPr marL="12687" defTabSz="913486">
              <a:spcBef>
                <a:spcPts val="500"/>
              </a:spcBef>
            </a:pPr>
            <a:r>
              <a:rPr lang="es-ES" sz="1200" b="1" spc="-5" dirty="0">
                <a:solidFill>
                  <a:schemeClr val="bg1"/>
                </a:solidFill>
                <a:hlinkClick r:id="rId6"/>
              </a:rPr>
              <a:t>http://www.redindices.org/novedades/163-nuevas-publicaciones-sobre-las-capacidades-de-produccion-de-indicadores-en-iberoamerica</a:t>
            </a:r>
            <a:r>
              <a:rPr lang="es-ES" sz="1200" b="1" spc="-5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49BF5F-2A5D-4E34-8785-2A1B6D06BEE6}"/>
              </a:ext>
            </a:extLst>
          </p:cNvPr>
          <p:cNvSpPr/>
          <p:nvPr/>
        </p:nvSpPr>
        <p:spPr>
          <a:xfrm>
            <a:off x="6359032" y="1550870"/>
            <a:ext cx="5487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Diversas formas de organización: entes especializados en ES o en Estadística; dependientes de un órgano de  mayor jerarquía o autárquicos; en la órbita de un Ministerio, de Universidades o de Consejos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Diversos estadios de desarrollo relativo: heterogeneidad en el volumen, cobertura, periodicidad,  continuidad y complejidad de los indicadores.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Diversos niveles de desarrollo del Sistema de  Educación Superior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Dificultades de integración de todos los niveles de ES  (especialmente CINE 5) y distintos subsistemas en varios  países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Tendencia progresiva a la nominalización de la  información en todos los países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Heterogeneidad de capacidades: rol clave de redes de  práctica (Red INDICES) como vehículo de cooperación  internacional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370C33-2C27-4D88-B7C3-5C132B6E1640}"/>
              </a:ext>
            </a:extLst>
          </p:cNvPr>
          <p:cNvSpPr/>
          <p:nvPr/>
        </p:nvSpPr>
        <p:spPr>
          <a:xfrm>
            <a:off x="9930907" y="811741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/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399694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645450" y="2495295"/>
            <a:ext cx="3003793" cy="18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/>
              <a:t>Red como espacio de vinculación</a:t>
            </a:r>
            <a:endParaRPr/>
          </a:p>
        </p:txBody>
      </p:sp>
      <p:sp>
        <p:nvSpPr>
          <p:cNvPr id="232" name="Google Shape;232;p13"/>
          <p:cNvSpPr txBox="1"/>
          <p:nvPr/>
        </p:nvSpPr>
        <p:spPr>
          <a:xfrm>
            <a:off x="3737218" y="28727"/>
            <a:ext cx="4047823" cy="66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Reuniones anuales </a:t>
            </a:r>
            <a:endParaRPr/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Puesta en común de temas de interés del grupo, indicadores a revisar, nuevas propuestas, entre otros.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2022 trabajo con Encuestas de Hogares como fuente de información para la construcción de indicadores. </a:t>
            </a:r>
            <a:endParaRPr/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Intercambios de información técnica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39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5066" y="2017913"/>
            <a:ext cx="3761509" cy="2822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688313" y="1268292"/>
            <a:ext cx="3003793" cy="18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/>
              <a:t>Logros 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4214813" y="614363"/>
            <a:ext cx="75723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poco tiempo transcurrido (6 años), la Red logró consolidar sus procesos de trabajo y sumar a más países para la disponibilidad de información de modo abierto.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estabilidad de los perfiles a cargo de las áreas de producción de información permitió acumular en cantidad y calidad los indicadores disponibles.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RED es un espacio horizontal de cooperación que promueve la existencia de intercambios especializados.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ámbito que reúne a los países y que promueve con sus acciones una mejora de los procesos de trabajo de cada participante, reuniendo posiciones y perfiles muy heterogéneos en términos de los desarrollos de los sistemas de información.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4b6cf2e9c_2_0"/>
          <p:cNvSpPr txBox="1">
            <a:spLocks noGrp="1"/>
          </p:cNvSpPr>
          <p:nvPr>
            <p:ph type="title"/>
          </p:nvPr>
        </p:nvSpPr>
        <p:spPr>
          <a:xfrm>
            <a:off x="688313" y="1268292"/>
            <a:ext cx="3003900" cy="186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Desafíos </a:t>
            </a:r>
            <a:endParaRPr/>
          </a:p>
        </p:txBody>
      </p:sp>
      <p:sp>
        <p:nvSpPr>
          <p:cNvPr id="246" name="Google Shape;246;g254b6cf2e9c_2_0"/>
          <p:cNvSpPr txBox="1"/>
          <p:nvPr/>
        </p:nvSpPr>
        <p:spPr>
          <a:xfrm>
            <a:off x="4131950" y="331628"/>
            <a:ext cx="7607766" cy="65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reconocida como fuente de información por parte de autoridades del ámbito de cada país. Así lograr apoyo institucional para la recopilación de datos y la participación de los responsables de las áreas estadísticas.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Sostener la convocatoria a Talleres con frecuencia anual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continuidad a la experiencia de conformación de Grupos de trabajo integrado por responsables de áreas de producción y especialistas y convocar en nuevas temáticas: trayectorias y oferta de la ES (capítulo cualitativo)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Ampliar la red de especialistas vinculados/as a la red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Mejorar la visibilidad y difusión de los indicadores disponibles, las publicaciones realizadas y la dinámica de trabajo de la Red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Generar instancias de actualización y de cooperación para integrantes de las áreas de producción de información en ES sobre temáticas de interés enunciadas por responsables de esos equipos de trabajo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8587" y="688668"/>
            <a:ext cx="4212917" cy="94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3044" y="394976"/>
            <a:ext cx="1454222" cy="13242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53" name="Google Shape;253;p15"/>
          <p:cNvSpPr txBox="1"/>
          <p:nvPr/>
        </p:nvSpPr>
        <p:spPr>
          <a:xfrm>
            <a:off x="4651024" y="3190563"/>
            <a:ext cx="6875098" cy="194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¡Muchas gracias!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/>
          <p:nvPr/>
        </p:nvSpPr>
        <p:spPr>
          <a:xfrm>
            <a:off x="3943338" y="304360"/>
            <a:ext cx="7915200" cy="6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Red INDICES surge como necesidad para consolidar información sobre la Educación Superior en la región y tiene como marco y antecedente a la Red Iberoamericana de Indicadores de Ciencia y Tecnología (RICYT), ámbito con 28 años de trayectoria en la construcción de indicadores y en la producción de informes sobre el Estado de la Ciencia 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http://www.ricyt.org/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Ausencia de sitios específicos que ofrezcan datos comparados y exhaustivos sobre las principales variables de relevancia para dar cuenta del estado de la Educación Superior en los últimos años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Los sistemas educativos como objeto de medición, no las instituciones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Participación de responsables de áreas de producción de información y de especialistas en ES y en SI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Elaboración de criterios comunes y de definiciones consensuadas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83900"/>
            <a:ext cx="3709988" cy="232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628153"/>
            <a:ext cx="3709988" cy="233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371975"/>
            <a:ext cx="3790949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/>
          <p:nvPr/>
        </p:nvSpPr>
        <p:spPr>
          <a:xfrm>
            <a:off x="1038225" y="1428452"/>
            <a:ext cx="10115550" cy="14157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3"/>
          <p:cNvGrpSpPr/>
          <p:nvPr/>
        </p:nvGrpSpPr>
        <p:grpSpPr>
          <a:xfrm>
            <a:off x="2032000" y="719666"/>
            <a:ext cx="8128000" cy="5418667"/>
            <a:chOff x="0" y="0"/>
            <a:chExt cx="8128000" cy="5418667"/>
          </a:xfrm>
        </p:grpSpPr>
        <p:cxnSp>
          <p:nvCxnSpPr>
            <p:cNvPr id="128" name="Google Shape;128;p3"/>
            <p:cNvCxnSpPr/>
            <p:nvPr/>
          </p:nvCxnSpPr>
          <p:spPr>
            <a:xfrm>
              <a:off x="0" y="0"/>
              <a:ext cx="8128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9" name="Google Shape;129;p3"/>
            <p:cNvSpPr/>
            <p:nvPr/>
          </p:nvSpPr>
          <p:spPr>
            <a:xfrm>
              <a:off x="0" y="0"/>
              <a:ext cx="2924027" cy="5418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0"/>
              <a:ext cx="2924027" cy="5418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E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 principios de 2015 </a:t>
              </a:r>
              <a:r>
                <a:rPr lang="es-ES" sz="2400">
                  <a:solidFill>
                    <a:srgbClr val="000000"/>
                  </a:solidFill>
                  <a:highlight>
                    <a:schemeClr val="lt1"/>
                  </a:highlight>
                  <a:latin typeface="Calibri"/>
                  <a:ea typeface="Calibri"/>
                  <a:cs typeface="Calibri"/>
                  <a:sym typeface="Calibri"/>
                </a:rPr>
                <a:t>el Observatorio CTS (OEI)</a:t>
              </a:r>
              <a:r>
                <a:rPr lang="es-ES" sz="2400">
                  <a:highlight>
                    <a:schemeClr val="lt1"/>
                  </a:highlight>
                  <a:latin typeface="Calibri"/>
                  <a:ea typeface="Calibri"/>
                  <a:cs typeface="Calibri"/>
                  <a:sym typeface="Calibri"/>
                </a:rPr>
                <a:t> propuso</a:t>
              </a:r>
              <a:r>
                <a:rPr lang="es-ES" sz="2400">
                  <a:solidFill>
                    <a:srgbClr val="000000"/>
                  </a:solidFill>
                  <a:highlight>
                    <a:schemeClr val="lt1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desarrollar un proyecto Iberoamericano de Indicadores de Educación Superior que permitiera: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21420" y="84666"/>
              <a:ext cx="5096906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3021420" y="84666"/>
              <a:ext cx="5096906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Desarrollar un </a:t>
              </a:r>
              <a:r>
                <a:rPr lang="es-E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Manual Iberoamericano de Indicadores de Educación Superior</a:t>
              </a: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" name="Google Shape;133;p3"/>
            <p:cNvCxnSpPr/>
            <p:nvPr/>
          </p:nvCxnSpPr>
          <p:spPr>
            <a:xfrm>
              <a:off x="2924027" y="1778000"/>
              <a:ext cx="519429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BADB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4" name="Google Shape;134;p3"/>
            <p:cNvSpPr/>
            <p:nvPr/>
          </p:nvSpPr>
          <p:spPr>
            <a:xfrm>
              <a:off x="3021420" y="1862666"/>
              <a:ext cx="5096906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3021420" y="1862666"/>
              <a:ext cx="5096906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s-E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Conformar una Red </a:t>
              </a: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integrada por los servicios de estadística de Educación Superior de los países iberoamericanos para la construcción de los datos en base al Manual.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" name="Google Shape;136;p3"/>
            <p:cNvCxnSpPr/>
            <p:nvPr/>
          </p:nvCxnSpPr>
          <p:spPr>
            <a:xfrm>
              <a:off x="2924027" y="3556000"/>
              <a:ext cx="519429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BADB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7" name="Google Shape;137;p3"/>
            <p:cNvSpPr/>
            <p:nvPr/>
          </p:nvSpPr>
          <p:spPr>
            <a:xfrm>
              <a:off x="3021420" y="3640666"/>
              <a:ext cx="5096906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3021420" y="3640666"/>
              <a:ext cx="5096906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s-E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Sistematizar y publicar anualmente información </a:t>
              </a: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sobre los Sistemas de Educación Superior de la Región.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9" name="Google Shape;139;p3"/>
            <p:cNvCxnSpPr/>
            <p:nvPr/>
          </p:nvCxnSpPr>
          <p:spPr>
            <a:xfrm>
              <a:off x="2924027" y="5334000"/>
              <a:ext cx="519429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BADB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/>
          <p:nvPr/>
        </p:nvSpPr>
        <p:spPr>
          <a:xfrm>
            <a:off x="1016794" y="1351508"/>
            <a:ext cx="10158412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>
            <a:off x="2032000" y="719666"/>
            <a:ext cx="8897938" cy="5481109"/>
            <a:chOff x="0" y="0"/>
            <a:chExt cx="8897938" cy="5481109"/>
          </a:xfrm>
        </p:grpSpPr>
        <p:cxnSp>
          <p:nvCxnSpPr>
            <p:cNvPr id="146" name="Google Shape;146;p4"/>
            <p:cNvCxnSpPr/>
            <p:nvPr/>
          </p:nvCxnSpPr>
          <p:spPr>
            <a:xfrm>
              <a:off x="0" y="0"/>
              <a:ext cx="889793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7" name="Google Shape;147;p4"/>
            <p:cNvSpPr/>
            <p:nvPr/>
          </p:nvSpPr>
          <p:spPr>
            <a:xfrm>
              <a:off x="0" y="0"/>
              <a:ext cx="1779587" cy="5481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0" y="0"/>
              <a:ext cx="1779587" cy="5481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s-E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Hitos y actividades 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913056" y="85642"/>
              <a:ext cx="6984881" cy="1712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913056" y="85642"/>
              <a:ext cx="6984881" cy="1712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2015 se acordó llevar adelante el trabajo en </a:t>
              </a:r>
              <a:r>
                <a:rPr lang="es-ES" sz="2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cooperación con el UIS-UNESCO </a:t>
              </a:r>
              <a:r>
                <a:rPr lang="es-E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 se conformó un </a:t>
              </a:r>
              <a:r>
                <a:rPr lang="es-ES" sz="2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 de especialistas internacionales.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1" name="Google Shape;151;p4"/>
            <p:cNvCxnSpPr/>
            <p:nvPr/>
          </p:nvCxnSpPr>
          <p:spPr>
            <a:xfrm>
              <a:off x="1779587" y="1798488"/>
              <a:ext cx="711835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BADB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2" name="Google Shape;152;p4"/>
            <p:cNvSpPr/>
            <p:nvPr/>
          </p:nvSpPr>
          <p:spPr>
            <a:xfrm>
              <a:off x="1913056" y="1884131"/>
              <a:ext cx="6984881" cy="1712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1913056" y="1884131"/>
              <a:ext cx="6984881" cy="1712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realizaron estudios para sentar las bases conceptuales y metodológicas del proyecto, se analizaron casos de referencia y proyectos similares para identificar problemas y cuestiones a resolver.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4" name="Google Shape;154;p4"/>
            <p:cNvCxnSpPr/>
            <p:nvPr/>
          </p:nvCxnSpPr>
          <p:spPr>
            <a:xfrm>
              <a:off x="1779587" y="3596977"/>
              <a:ext cx="711835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BADB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5" name="Google Shape;155;p4"/>
            <p:cNvSpPr/>
            <p:nvPr/>
          </p:nvSpPr>
          <p:spPr>
            <a:xfrm>
              <a:off x="1913056" y="3682620"/>
              <a:ext cx="6984881" cy="1712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1913056" y="3682620"/>
              <a:ext cx="6984881" cy="1712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realizaron </a:t>
              </a:r>
              <a:r>
                <a:rPr lang="es-ES" sz="2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dos reuniones del grupo de especialistas</a:t>
              </a:r>
              <a:r>
                <a:rPr lang="es-E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una en Montevideo y otra en Buenos Aires en las que se examinaron los indicadores vigentes en los distintos países y otros propuestos en estudios comparados que abarcaran a países de la región.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7" name="Google Shape;157;p4"/>
            <p:cNvCxnSpPr/>
            <p:nvPr/>
          </p:nvCxnSpPr>
          <p:spPr>
            <a:xfrm>
              <a:off x="1779587" y="5395466"/>
              <a:ext cx="711835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BADB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body" idx="3"/>
          </p:nvPr>
        </p:nvSpPr>
        <p:spPr>
          <a:xfrm>
            <a:off x="457199" y="1342901"/>
            <a:ext cx="6329363" cy="6514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3675" y="1272082"/>
            <a:ext cx="2991126" cy="43138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5"/>
          <p:cNvGrpSpPr/>
          <p:nvPr/>
        </p:nvGrpSpPr>
        <p:grpSpPr>
          <a:xfrm>
            <a:off x="959126" y="719666"/>
            <a:ext cx="7213324" cy="5418667"/>
            <a:chOff x="0" y="0"/>
            <a:chExt cx="7213324" cy="5418667"/>
          </a:xfrm>
        </p:grpSpPr>
        <p:cxnSp>
          <p:nvCxnSpPr>
            <p:cNvPr id="165" name="Google Shape;165;p5"/>
            <p:cNvCxnSpPr/>
            <p:nvPr/>
          </p:nvCxnSpPr>
          <p:spPr>
            <a:xfrm>
              <a:off x="0" y="0"/>
              <a:ext cx="721332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6" name="Google Shape;166;p5"/>
            <p:cNvSpPr/>
            <p:nvPr/>
          </p:nvSpPr>
          <p:spPr>
            <a:xfrm>
              <a:off x="0" y="0"/>
              <a:ext cx="1803244" cy="5418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0" y="0"/>
              <a:ext cx="1803244" cy="5418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s-E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Hitos y actividades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904576" y="84666"/>
              <a:ext cx="5303025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1904576" y="84666"/>
              <a:ext cx="5303025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2016 se </a:t>
              </a:r>
              <a:r>
                <a:rPr lang="es-E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aprobó el Manual Iberoamericano de Indicadores de Educación Superior, </a:t>
              </a: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una reunión en la ciudad de Lima en la que participaron el equipo de especialistas y representantes de países iberoamericanos.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0" name="Google Shape;170;p5"/>
            <p:cNvCxnSpPr/>
            <p:nvPr/>
          </p:nvCxnSpPr>
          <p:spPr>
            <a:xfrm>
              <a:off x="1803244" y="1778000"/>
              <a:ext cx="540435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BADB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1" name="Google Shape;171;p5"/>
            <p:cNvSpPr/>
            <p:nvPr/>
          </p:nvSpPr>
          <p:spPr>
            <a:xfrm>
              <a:off x="1904576" y="1862666"/>
              <a:ext cx="5303025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1904576" y="1862666"/>
              <a:ext cx="5303025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esa misma reunión </a:t>
              </a:r>
              <a:r>
                <a:rPr lang="es-E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conformó la Red Iberoamericana de Indicadores de Educación Superior (Red INDICES).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3" name="Google Shape;173;p5"/>
            <p:cNvCxnSpPr/>
            <p:nvPr/>
          </p:nvCxnSpPr>
          <p:spPr>
            <a:xfrm>
              <a:off x="1803244" y="3556000"/>
              <a:ext cx="540435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BADB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4" name="Google Shape;174;p5"/>
            <p:cNvSpPr/>
            <p:nvPr/>
          </p:nvSpPr>
          <p:spPr>
            <a:xfrm>
              <a:off x="1904576" y="3640666"/>
              <a:ext cx="5303025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1904576" y="3640666"/>
              <a:ext cx="5303025" cy="1693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E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han realizado 8 Talleres Iberoamericanos </a:t>
              </a:r>
              <a:r>
                <a:rPr lang="es-E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Indicadores de Educación Superior de la Red  en Lima (2016), Santiago de Chile (2017), Sevilla (2018), Buenos Aires (2019), tres virtuales a causa de la pandemia (2020-22) y el último en Costa Rica (2023). </a:t>
              </a: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6" name="Google Shape;176;p5"/>
            <p:cNvCxnSpPr/>
            <p:nvPr/>
          </p:nvCxnSpPr>
          <p:spPr>
            <a:xfrm>
              <a:off x="1803244" y="5334000"/>
              <a:ext cx="540435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rgbClr val="BADB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688313" y="2296992"/>
            <a:ext cx="3003793" cy="18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/>
              <a:t>¿Por qué un Manual?</a:t>
            </a:r>
            <a:br>
              <a:rPr lang="es-ES"/>
            </a:b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4294967295"/>
          </p:nvPr>
        </p:nvSpPr>
        <p:spPr>
          <a:xfrm>
            <a:off x="4006584" y="1088023"/>
            <a:ext cx="7723453" cy="5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Con la idea de superar los obstáculos de normalización, actualización y representatividad que se habían observado en experiencias anteriores, se instó a lograr un proceso que incluyera los siguientes aspectos: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b="1" dirty="0">
                <a:latin typeface="Calibri"/>
                <a:ea typeface="Calibri"/>
                <a:cs typeface="Calibri"/>
                <a:sym typeface="Calibri"/>
              </a:rPr>
              <a:t>Normativo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 por medio de un conjunto de definiciones metodológicas que dio lugar al Manual de Lima.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b="1" dirty="0">
                <a:latin typeface="Calibri"/>
                <a:ea typeface="Calibri"/>
                <a:cs typeface="Calibri"/>
                <a:sym typeface="Calibri"/>
              </a:rPr>
              <a:t>Consensual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 que tuviera en cuenta un acuerdo entre los/as responsables de la producción de información de cada país a fin de garantizar su utilización y de evaluar sus posibilidades técnicas y metodológicas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b="1" dirty="0">
                <a:latin typeface="Calibri"/>
                <a:ea typeface="Calibri"/>
                <a:cs typeface="Calibri"/>
                <a:sym typeface="Calibri"/>
              </a:rPr>
              <a:t>Interactivo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que tomara la forma de una red (la Red Iberoamericana de Indicadores de Educación Superior), para garantizar la continuidad y producir a lo largo del tiempo los ajustes necesarios.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545438" y="2457181"/>
            <a:ext cx="3003793" cy="110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/>
              <a:t>¿Por qué un Manual?</a:t>
            </a:r>
            <a:br>
              <a:rPr lang="es-ES"/>
            </a:b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4294967295"/>
          </p:nvPr>
        </p:nvSpPr>
        <p:spPr>
          <a:xfrm>
            <a:off x="4049446" y="373648"/>
            <a:ext cx="7723453" cy="648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El Manual ofrece una lista de indicadores que tiene como objeto a los </a:t>
            </a:r>
            <a:r>
              <a:rPr lang="es-ES" sz="2000" b="1">
                <a:latin typeface="Calibri"/>
                <a:ea typeface="Calibri"/>
                <a:cs typeface="Calibri"/>
                <a:sym typeface="Calibri"/>
              </a:rPr>
              <a:t>sistemas de educación superior, </a:t>
            </a: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lo que permite  caracterizar a los países y a la región en su conjunto.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Tiene componentes cualitativos y cuantitativos: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Información cualitativa para contextualizar los sistemas: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organización institucional del sistema, su marco normativo, las propuestas de formación, los sistemas de ingreso, el sistema de aranceles y las diversas modalidades de financiamiento del Estado. 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Información cuantitativa de los sistemas: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Indicadores de contexto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Indicadores de estudiantes (cobertura, ingreso, egreso, internacionalización, becas y créditos)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Indicadores de personal académico, cargos docentes, personal no académico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Indicadores de financiamiento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Indicadores de I+D en la educación superior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         Desagregaciones como: sexo, edad, sector de gestión, modalidad, niveles CINE y CINE F.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574013" y="3008898"/>
            <a:ext cx="3003793" cy="18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/>
              <a:t>Red INDICES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4006583" y="793750"/>
            <a:ext cx="7723453" cy="5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Complementariamente al Manual de Lima, se acordó conformar una </a:t>
            </a:r>
            <a:r>
              <a:rPr lang="es-E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de actores </a:t>
            </a: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relevantes que: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ocupara, en forma permanente de recopilar información periodizada,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confeccionar indicadores y,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organizar jornadas de trabajo en las que fuera posible poner en común las experiencias.</a:t>
            </a:r>
            <a:endParaRPr/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red está integrada por: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representantes de oficinas estadísticas de educación superior de Ministerios de Educación u organismos nacionales encargados de esta producción.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especialistas en educación superior de la región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representantes de organizaciones internacionales como UIS- UNESCO, OREALC-UNESCO, IESALC - UNESCO. </a:t>
            </a:r>
            <a:endParaRPr/>
          </a:p>
          <a:p>
            <a:pPr marL="685800" marR="0" lvl="1" indent="-139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581283" y="3023186"/>
            <a:ext cx="3003793" cy="18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ES"/>
              <a:t>Red INDICES</a:t>
            </a:r>
            <a:endParaRPr/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2967" y="678352"/>
            <a:ext cx="5729951" cy="520306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/>
          <p:nvPr/>
        </p:nvSpPr>
        <p:spPr>
          <a:xfrm>
            <a:off x="9010392" y="3279882"/>
            <a:ext cx="260032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 de la Red </a:t>
            </a:r>
            <a:endParaRPr/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/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países Iberoamericanos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Colores corporativos OEI">
      <a:dk1>
        <a:srgbClr val="000000"/>
      </a:dk1>
      <a:lt1>
        <a:srgbClr val="FFFFFF"/>
      </a:lt1>
      <a:dk2>
        <a:srgbClr val="565550"/>
      </a:dk2>
      <a:lt2>
        <a:srgbClr val="E9E4E2"/>
      </a:lt2>
      <a:accent1>
        <a:srgbClr val="00AEC3"/>
      </a:accent1>
      <a:accent2>
        <a:srgbClr val="C7D301"/>
      </a:accent2>
      <a:accent3>
        <a:srgbClr val="014380"/>
      </a:accent3>
      <a:accent4>
        <a:srgbClr val="04A583"/>
      </a:accent4>
      <a:accent5>
        <a:srgbClr val="7B7A77"/>
      </a:accent5>
      <a:accent6>
        <a:srgbClr val="000000"/>
      </a:accent6>
      <a:hlink>
        <a:srgbClr val="00AEC3"/>
      </a:hlink>
      <a:folHlink>
        <a:srgbClr val="C7D3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1639</Words>
  <Application>Microsoft Office PowerPoint</Application>
  <PresentationFormat>Panorámica</PresentationFormat>
  <Paragraphs>213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Archivo</vt:lpstr>
      <vt:lpstr>Arial</vt:lpstr>
      <vt:lpstr>Calibri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 qué un Manual? </vt:lpstr>
      <vt:lpstr>¿Por qué un Manual? </vt:lpstr>
      <vt:lpstr>Red INDICES</vt:lpstr>
      <vt:lpstr>Red INDICES</vt:lpstr>
      <vt:lpstr>Red como sistema de información </vt:lpstr>
      <vt:lpstr>Información serie temporal 2010-2020</vt:lpstr>
      <vt:lpstr>Información pública  </vt:lpstr>
      <vt:lpstr>Presentación de PowerPoint</vt:lpstr>
      <vt:lpstr>Presentación de PowerPoint</vt:lpstr>
      <vt:lpstr>Red como espacio de vinculación</vt:lpstr>
      <vt:lpstr>Logros </vt:lpstr>
      <vt:lpstr>Desafíos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Montes</dc:creator>
  <cp:lastModifiedBy>Laura Osorio</cp:lastModifiedBy>
  <cp:revision>11</cp:revision>
  <dcterms:created xsi:type="dcterms:W3CDTF">2021-10-15T15:34:01Z</dcterms:created>
  <dcterms:modified xsi:type="dcterms:W3CDTF">2023-06-26T15:10:37Z</dcterms:modified>
</cp:coreProperties>
</file>